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Lst>
  <p:notesMasterIdLst>
    <p:notesMasterId r:id="rId41"/>
  </p:notesMasterIdLst>
  <p:sldIdLst>
    <p:sldId id="409" r:id="rId5"/>
    <p:sldId id="259" r:id="rId6"/>
    <p:sldId id="411" r:id="rId7"/>
    <p:sldId id="367" r:id="rId8"/>
    <p:sldId id="368" r:id="rId9"/>
    <p:sldId id="369" r:id="rId10"/>
    <p:sldId id="370" r:id="rId11"/>
    <p:sldId id="371" r:id="rId12"/>
    <p:sldId id="372" r:id="rId13"/>
    <p:sldId id="410" r:id="rId14"/>
    <p:sldId id="392" r:id="rId15"/>
    <p:sldId id="402" r:id="rId16"/>
    <p:sldId id="403" r:id="rId17"/>
    <p:sldId id="404" r:id="rId18"/>
    <p:sldId id="405" r:id="rId19"/>
    <p:sldId id="406" r:id="rId20"/>
    <p:sldId id="407" r:id="rId21"/>
    <p:sldId id="389" r:id="rId22"/>
    <p:sldId id="374" r:id="rId23"/>
    <p:sldId id="400" r:id="rId24"/>
    <p:sldId id="390" r:id="rId25"/>
    <p:sldId id="391" r:id="rId26"/>
    <p:sldId id="412" r:id="rId27"/>
    <p:sldId id="373" r:id="rId28"/>
    <p:sldId id="375" r:id="rId29"/>
    <p:sldId id="376" r:id="rId30"/>
    <p:sldId id="377" r:id="rId31"/>
    <p:sldId id="378" r:id="rId32"/>
    <p:sldId id="379" r:id="rId33"/>
    <p:sldId id="380" r:id="rId34"/>
    <p:sldId id="413" r:id="rId35"/>
    <p:sldId id="387" r:id="rId36"/>
    <p:sldId id="388" r:id="rId37"/>
    <p:sldId id="394" r:id="rId38"/>
    <p:sldId id="395" r:id="rId39"/>
    <p:sldId id="4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409"/>
            <p14:sldId id="259"/>
            <p14:sldId id="411"/>
            <p14:sldId id="367"/>
            <p14:sldId id="368"/>
            <p14:sldId id="369"/>
            <p14:sldId id="370"/>
            <p14:sldId id="371"/>
            <p14:sldId id="372"/>
            <p14:sldId id="410"/>
            <p14:sldId id="392"/>
            <p14:sldId id="402"/>
            <p14:sldId id="403"/>
            <p14:sldId id="404"/>
            <p14:sldId id="405"/>
            <p14:sldId id="406"/>
            <p14:sldId id="407"/>
            <p14:sldId id="389"/>
            <p14:sldId id="374"/>
            <p14:sldId id="400"/>
            <p14:sldId id="390"/>
            <p14:sldId id="391"/>
            <p14:sldId id="412"/>
            <p14:sldId id="373"/>
            <p14:sldId id="375"/>
            <p14:sldId id="376"/>
            <p14:sldId id="377"/>
            <p14:sldId id="378"/>
            <p14:sldId id="379"/>
            <p14:sldId id="380"/>
            <p14:sldId id="413"/>
            <p14:sldId id="387"/>
            <p14:sldId id="388"/>
            <p14:sldId id="394"/>
            <p14:sldId id="395"/>
            <p14:sldId id="40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9CD1"/>
    <a:srgbClr val="FFFFFF"/>
    <a:srgbClr val="FA4098"/>
    <a:srgbClr val="73B3D1"/>
    <a:srgbClr val="9073D1"/>
    <a:srgbClr val="7385D1"/>
    <a:srgbClr val="B177BF"/>
    <a:srgbClr val="000000"/>
    <a:srgbClr val="BF779D"/>
    <a:srgbClr val="797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A360DE-BC50-4EE2-84B2-3C3966ED5F10}" v="23" dt="2023-10-16T21:22:49.56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autoAdjust="0"/>
    <p:restoredTop sz="96727" autoAdjust="0"/>
  </p:normalViewPr>
  <p:slideViewPr>
    <p:cSldViewPr snapToGrid="0">
      <p:cViewPr varScale="1">
        <p:scale>
          <a:sx n="114" d="100"/>
          <a:sy n="114" d="100"/>
        </p:scale>
        <p:origin x="684"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1398"/>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2023-11-20</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dirty="0"/>
              <a:t>Modifiez le style du titre</a:t>
            </a:r>
            <a:endParaRPr lang="en-US" dirty="0"/>
          </a:p>
        </p:txBody>
      </p:sp>
      <p:sp>
        <p:nvSpPr>
          <p:cNvPr id="3" name="Subtitle 2"/>
          <p:cNvSpPr>
            <a:spLocks noGrp="1"/>
          </p:cNvSpPr>
          <p:nvPr>
            <p:ph type="subTitle" idx="1"/>
          </p:nvPr>
        </p:nvSpPr>
        <p:spPr>
          <a:xfrm>
            <a:off x="680322" y="4394039"/>
            <a:ext cx="8144134" cy="1117687"/>
          </a:xfrm>
          <a:ln>
            <a:noFill/>
          </a:ln>
          <a:effectLst/>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35102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a:xfrm>
            <a:off x="10729455" y="4711309"/>
            <a:ext cx="1154151" cy="1090789"/>
          </a:xfrm>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136439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a:xfrm>
            <a:off x="10729455" y="4711615"/>
            <a:ext cx="1154151" cy="1090789"/>
          </a:xfrm>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2885763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a:xfrm>
            <a:off x="10729455" y="4709925"/>
            <a:ext cx="1154151" cy="1090789"/>
          </a:xfrm>
        </p:spPr>
        <p:txBody>
          <a:bodyPr/>
          <a:lstStyle/>
          <a:p>
            <a:fld id="{C2CBE6A3-4AEF-4734-8AB8-E4DE745DFB5E}" type="slidenum">
              <a:rPr lang="fr-CA" smtClean="0"/>
              <a:t>‹n°›</a:t>
            </a:fld>
            <a:endParaRPr lang="fr-C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789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a:xfrm>
            <a:off x="10729455" y="4709925"/>
            <a:ext cx="1154151" cy="1090789"/>
          </a:xfrm>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4189206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FA36C02-C10D-4F70-ADA5-0F3523AD6F2E}" type="datetimeFigureOut">
              <a:rPr lang="fr-CA" smtClean="0"/>
              <a:t>2023-11-20</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404987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FA36C02-C10D-4F70-ADA5-0F3523AD6F2E}" type="datetimeFigureOut">
              <a:rPr lang="fr-CA" smtClean="0"/>
              <a:t>2023-11-20</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3025346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FA36C02-C10D-4F70-ADA5-0F3523AD6F2E}" type="datetimeFigureOut">
              <a:rPr lang="fr-CA" smtClean="0"/>
              <a:t>2023-11-20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148702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FA36C02-C10D-4F70-ADA5-0F3523AD6F2E}" type="datetimeFigureOut">
              <a:rPr lang="fr-CA" smtClean="0"/>
              <a:t>2023-11-20</a:t>
            </a:fld>
            <a:endParaRPr lang="fr-CA"/>
          </a:p>
        </p:txBody>
      </p:sp>
      <p:sp>
        <p:nvSpPr>
          <p:cNvPr id="5" name="Footer Placeholder 4"/>
          <p:cNvSpPr>
            <a:spLocks noGrp="1"/>
          </p:cNvSpPr>
          <p:nvPr>
            <p:ph type="ftr" sz="quarter" idx="11"/>
          </p:nvPr>
        </p:nvSpPr>
        <p:spPr>
          <a:xfrm>
            <a:off x="680321" y="5936188"/>
            <a:ext cx="6126805" cy="365125"/>
          </a:xfrm>
        </p:spPr>
        <p:txBody>
          <a:bodyPr/>
          <a:lstStyle/>
          <a:p>
            <a:endParaRPr lang="fr-C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2CBE6A3-4AEF-4734-8AB8-E4DE745DFB5E}" type="slidenum">
              <a:rPr lang="fr-CA" smtClean="0"/>
              <a:t>‹n°›</a:t>
            </a:fld>
            <a:endParaRPr lang="fr-CA"/>
          </a:p>
        </p:txBody>
      </p:sp>
    </p:spTree>
    <p:extLst>
      <p:ext uri="{BB962C8B-B14F-4D97-AF65-F5344CB8AC3E}">
        <p14:creationId xmlns:p14="http://schemas.microsoft.com/office/powerpoint/2010/main" val="3080739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931846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67570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FA36C02-C10D-4F70-ADA5-0F3523AD6F2E}" type="datetimeFigureOut">
              <a:rPr lang="fr-CA" smtClean="0"/>
              <a:t>2023-11-20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468378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934013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037699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98763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72198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A36C02-C10D-4F70-ADA5-0F3523AD6F2E}" type="datetimeFigureOut">
              <a:rPr lang="fr-CA" smtClean="0"/>
              <a:t>2023-11-20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a:xfrm>
            <a:off x="10729455" y="2869895"/>
            <a:ext cx="1154151" cy="1090789"/>
          </a:xfrm>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276290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2236618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FA36C02-C10D-4F70-ADA5-0F3523AD6F2E}" type="datetimeFigureOut">
              <a:rPr lang="fr-CA" smtClean="0"/>
              <a:t>2023-11-20</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265972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FA36C02-C10D-4F70-ADA5-0F3523AD6F2E}" type="datetimeFigureOut">
              <a:rPr lang="fr-CA" smtClean="0"/>
              <a:t>2023-11-20</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63463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FA36C02-C10D-4F70-ADA5-0F3523AD6F2E}" type="datetimeFigureOut">
              <a:rPr lang="fr-CA" smtClean="0"/>
              <a:t>2023-11-20</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189903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1804627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FA36C02-C10D-4F70-ADA5-0F3523AD6F2E}" type="datetimeFigureOut">
              <a:rPr lang="fr-CA" smtClean="0"/>
              <a:t>2023-11-20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C2CBE6A3-4AEF-4734-8AB8-E4DE745DFB5E}" type="slidenum">
              <a:rPr lang="fr-CA" smtClean="0"/>
              <a:t>‹n°›</a:t>
            </a:fld>
            <a:endParaRPr lang="fr-CA"/>
          </a:p>
        </p:txBody>
      </p:sp>
    </p:spTree>
    <p:extLst>
      <p:ext uri="{BB962C8B-B14F-4D97-AF65-F5344CB8AC3E}">
        <p14:creationId xmlns:p14="http://schemas.microsoft.com/office/powerpoint/2010/main" val="2912814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a:ln>
            <a:no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F768E1-A2EB-4DF5-8A05-208FD0AD44E9}" type="datetimeFigureOut">
              <a:rPr lang="fr-CA" smtClean="0"/>
              <a:t>2023-11-20</a:t>
            </a:fld>
            <a:endParaRPr lang="fr-C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2F95E54-74C5-4A9A-ABD1-D4EED5BDFDF6}" type="slidenum">
              <a:rPr lang="fr-CA" smtClean="0"/>
              <a:t>‹n°›</a:t>
            </a:fld>
            <a:endParaRPr lang="fr-CA"/>
          </a:p>
        </p:txBody>
      </p:sp>
    </p:spTree>
    <p:extLst>
      <p:ext uri="{BB962C8B-B14F-4D97-AF65-F5344CB8AC3E}">
        <p14:creationId xmlns:p14="http://schemas.microsoft.com/office/powerpoint/2010/main" val="1292103162"/>
      </p:ext>
    </p:extLst>
  </p:cSld>
  <p:clrMap bg1="dk1" tx1="lt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magesloaded.desandro.com/" TargetMode="External"/><Relationship Id="rId2" Type="http://schemas.openxmlformats.org/officeDocument/2006/relationships/hyperlink" Target="https://masonry.desandro.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a:xfrm>
            <a:off x="680322" y="2063262"/>
            <a:ext cx="3739278" cy="2661138"/>
          </a:xfrm>
        </p:spPr>
        <p:txBody>
          <a:bodyPr>
            <a:normAutofit/>
          </a:bodyPr>
          <a:lstStyle/>
          <a:p>
            <a:r>
              <a:rPr lang="fr-CA" noProof="0" dirty="0"/>
              <a:t>Séance 16</a:t>
            </a:r>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50733" y="5101298"/>
            <a:ext cx="4692083" cy="1116622"/>
          </a:xfrm>
        </p:spPr>
        <p:txBody>
          <a:bodyPr>
            <a:normAutofit/>
          </a:bodyPr>
          <a:lstStyle/>
          <a:p>
            <a:r>
              <a:rPr lang="en-CA" sz="1800" noProof="0" dirty="0" err="1"/>
              <a:t>Rôles</a:t>
            </a:r>
            <a:r>
              <a:rPr lang="en-CA" sz="1800" noProof="0" dirty="0"/>
              <a:t>, </a:t>
            </a:r>
            <a:r>
              <a:rPr lang="en-CA" sz="1800" noProof="0" dirty="0" err="1"/>
              <a:t>librairies</a:t>
            </a:r>
            <a:r>
              <a:rPr lang="en-CA" sz="1800" noProof="0" dirty="0"/>
              <a:t> JS, </a:t>
            </a:r>
            <a:r>
              <a:rPr lang="en-CA" sz="1800" noProof="0" dirty="0" err="1"/>
              <a:t>demande</a:t>
            </a:r>
            <a:r>
              <a:rPr lang="en-CA" sz="1800" noProof="0" dirty="0"/>
              <a:t> de </a:t>
            </a:r>
            <a:r>
              <a:rPr lang="en-CA" sz="1800" noProof="0" dirty="0" err="1"/>
              <a:t>fichier</a:t>
            </a:r>
            <a:r>
              <a:rPr lang="en-CA" sz="1800" noProof="0" dirty="0"/>
              <a:t> avec </a:t>
            </a:r>
            <a:r>
              <a:rPr lang="en-CA" sz="1800" noProof="0" dirty="0" err="1"/>
              <a:t>authentification</a:t>
            </a:r>
            <a:endParaRPr lang="fr-CA" sz="1800" i="1" noProof="0" dirty="0"/>
          </a:p>
          <a:p>
            <a:r>
              <a:rPr lang="fr-CA" sz="1400" dirty="0">
                <a:solidFill>
                  <a:schemeClr val="bg1"/>
                </a:solidFill>
              </a:rPr>
              <a:t>Documentation Maxime Pelletier et Valérie Turgeon</a:t>
            </a:r>
            <a:r>
              <a:rPr lang="fr-CA" sz="1400" noProof="0" dirty="0">
                <a:solidFill>
                  <a:schemeClr val="bg1"/>
                </a:solidFill>
              </a:rPr>
              <a:t> </a:t>
            </a:r>
          </a:p>
          <a:p>
            <a:endParaRPr lang="fr-CA" sz="1800" noProof="0" dirty="0"/>
          </a:p>
        </p:txBody>
      </p:sp>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167" y="640080"/>
            <a:ext cx="5577840" cy="5577840"/>
          </a:xfrm>
          <a:prstGeom prst="rect">
            <a:avLst/>
          </a:prstGeom>
          <a:ln>
            <a:noFill/>
          </a:ln>
          <a:effectLst>
            <a:outerShdw blurRad="76200" dist="63500" dir="5040000" algn="tl" rotWithShape="0">
              <a:srgbClr val="000000">
                <a:alpha val="41000"/>
              </a:srgbClr>
            </a:outerShdw>
          </a:effectLst>
        </p:spPr>
      </p:pic>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761" y="6056377"/>
            <a:ext cx="609600" cy="609600"/>
          </a:xfrm>
          <a:prstGeom prst="rect">
            <a:avLst/>
          </a:prstGeom>
        </p:spPr>
      </p:pic>
    </p:spTree>
    <p:extLst>
      <p:ext uri="{BB962C8B-B14F-4D97-AF65-F5344CB8AC3E}">
        <p14:creationId xmlns:p14="http://schemas.microsoft.com/office/powerpoint/2010/main" val="418481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A8C3E-F1F0-369D-7FFA-D3E57E67FC54}"/>
              </a:ext>
            </a:extLst>
          </p:cNvPr>
          <p:cNvSpPr>
            <a:spLocks noGrp="1"/>
          </p:cNvSpPr>
          <p:nvPr>
            <p:ph type="title"/>
          </p:nvPr>
        </p:nvSpPr>
        <p:spPr/>
        <p:txBody>
          <a:bodyPr/>
          <a:lstStyle/>
          <a:p>
            <a:r>
              <a:rPr lang="fr-CA" dirty="0"/>
              <a:t>Librairies JS</a:t>
            </a:r>
          </a:p>
        </p:txBody>
      </p:sp>
      <p:sp>
        <p:nvSpPr>
          <p:cNvPr id="3" name="Espace réservé du texte 2">
            <a:extLst>
              <a:ext uri="{FF2B5EF4-FFF2-40B4-BE49-F238E27FC236}">
                <a16:creationId xmlns:a16="http://schemas.microsoft.com/office/drawing/2014/main" id="{7E207A81-983B-C16F-7C68-6D69DFED1FBC}"/>
              </a:ext>
            </a:extLst>
          </p:cNvPr>
          <p:cNvSpPr>
            <a:spLocks noGrp="1"/>
          </p:cNvSpPr>
          <p:nvPr>
            <p:ph type="body" idx="1"/>
          </p:nvPr>
        </p:nvSpPr>
        <p:spPr/>
        <p:txBody>
          <a:bodyPr/>
          <a:lstStyle/>
          <a:p>
            <a:endParaRPr lang="fr-CA"/>
          </a:p>
        </p:txBody>
      </p:sp>
    </p:spTree>
    <p:extLst>
      <p:ext uri="{BB962C8B-B14F-4D97-AF65-F5344CB8AC3E}">
        <p14:creationId xmlns:p14="http://schemas.microsoft.com/office/powerpoint/2010/main" val="223203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a:t> </a:t>
            </a:r>
            <a:r>
              <a:rPr lang="fr-CA">
                <a:solidFill>
                  <a:srgbClr val="FA4098"/>
                </a:solidFill>
              </a:rPr>
              <a:t>Masonry </a:t>
            </a:r>
            <a:r>
              <a:rPr lang="en-CA">
                <a:solidFill>
                  <a:srgbClr val="FA4098"/>
                </a:solidFill>
              </a:rPr>
              <a:t>🔨</a:t>
            </a:r>
            <a:r>
              <a:rPr lang="fr-CA">
                <a:solidFill>
                  <a:srgbClr val="FA4098"/>
                </a:solidFill>
              </a:rPr>
              <a:t> et Owl-Carousel </a:t>
            </a:r>
            <a:r>
              <a:rPr lang="en-CA">
                <a:solidFill>
                  <a:srgbClr val="FA4098"/>
                </a:solidFill>
              </a:rPr>
              <a:t>🦉</a:t>
            </a:r>
            <a:endParaRPr lang="fr-CA">
              <a:solidFill>
                <a:srgbClr val="FA4098"/>
              </a:solidFill>
            </a:endParaRPr>
          </a:p>
          <a:p>
            <a:pPr lvl="1"/>
            <a:r>
              <a:rPr lang="fr-CA"/>
              <a:t> Librairies JS permettant un affichage simple et élégant pour les images.</a:t>
            </a:r>
          </a:p>
          <a:p>
            <a:pPr lvl="2"/>
            <a:r>
              <a:rPr lang="fr-CA"/>
              <a:t> L’intégration de librairies JS peut amener certains défis dans une application Angular car le chargement d’une page ne se déroule pas aussi simplement que sur une simple page Web accompagnée de CSS et de JavaScript.</a:t>
            </a:r>
          </a:p>
        </p:txBody>
      </p:sp>
      <p:pic>
        <p:nvPicPr>
          <p:cNvPr id="4" name="Image 3">
            <a:extLst>
              <a:ext uri="{FF2B5EF4-FFF2-40B4-BE49-F238E27FC236}">
                <a16:creationId xmlns:a16="http://schemas.microsoft.com/office/drawing/2014/main" id="{C6C46D7F-BEB9-4EA4-BA66-075FC4C3223A}"/>
              </a:ext>
            </a:extLst>
          </p:cNvPr>
          <p:cNvPicPr>
            <a:picLocks noChangeAspect="1"/>
          </p:cNvPicPr>
          <p:nvPr/>
        </p:nvPicPr>
        <p:blipFill>
          <a:blip r:embed="rId2"/>
          <a:stretch>
            <a:fillRect/>
          </a:stretch>
        </p:blipFill>
        <p:spPr>
          <a:xfrm>
            <a:off x="3727494" y="3867743"/>
            <a:ext cx="5039015" cy="2502262"/>
          </a:xfrm>
          <a:prstGeom prst="rect">
            <a:avLst/>
          </a:prstGeom>
          <a:ln w="28575">
            <a:solidFill>
              <a:srgbClr val="739CD1"/>
            </a:solidFill>
          </a:ln>
        </p:spPr>
      </p:pic>
    </p:spTree>
    <p:extLst>
      <p:ext uri="{BB962C8B-B14F-4D97-AF65-F5344CB8AC3E}">
        <p14:creationId xmlns:p14="http://schemas.microsoft.com/office/powerpoint/2010/main" val="105734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a:xfrm>
            <a:off x="680321" y="2214694"/>
            <a:ext cx="9613861" cy="3721495"/>
          </a:xfrm>
        </p:spPr>
        <p:txBody>
          <a:bodyPr/>
          <a:lstStyle/>
          <a:p>
            <a:r>
              <a:rPr lang="fr-CA" dirty="0">
                <a:solidFill>
                  <a:srgbClr val="FA4098"/>
                </a:solidFill>
              </a:rPr>
              <a:t>Étape 1</a:t>
            </a:r>
            <a:r>
              <a:rPr lang="fr-CA" dirty="0"/>
              <a:t> : Vérifier la version d’</a:t>
            </a:r>
            <a:r>
              <a:rPr lang="fr-CA" dirty="0" err="1"/>
              <a:t>Angular</a:t>
            </a:r>
            <a:r>
              <a:rPr lang="fr-CA" dirty="0"/>
              <a:t> de votre projet pour installer la bonne version de </a:t>
            </a:r>
            <a:r>
              <a:rPr lang="fr-CA" dirty="0" err="1"/>
              <a:t>Owl-Carousel</a:t>
            </a:r>
            <a:endParaRPr lang="fr-CA" dirty="0"/>
          </a:p>
        </p:txBody>
      </p:sp>
      <p:pic>
        <p:nvPicPr>
          <p:cNvPr id="5" name="Image 4">
            <a:extLst>
              <a:ext uri="{FF2B5EF4-FFF2-40B4-BE49-F238E27FC236}">
                <a16:creationId xmlns:a16="http://schemas.microsoft.com/office/drawing/2014/main" id="{2F2E67FE-B36D-4155-9A16-6A715212ACDF}"/>
              </a:ext>
            </a:extLst>
          </p:cNvPr>
          <p:cNvPicPr>
            <a:picLocks noChangeAspect="1"/>
          </p:cNvPicPr>
          <p:nvPr/>
        </p:nvPicPr>
        <p:blipFill>
          <a:blip r:embed="rId2"/>
          <a:stretch>
            <a:fillRect/>
          </a:stretch>
        </p:blipFill>
        <p:spPr>
          <a:xfrm>
            <a:off x="8948498" y="2684477"/>
            <a:ext cx="2627742" cy="3828787"/>
          </a:xfrm>
          <a:prstGeom prst="rect">
            <a:avLst/>
          </a:prstGeom>
        </p:spPr>
      </p:pic>
      <p:pic>
        <p:nvPicPr>
          <p:cNvPr id="7" name="Image 6">
            <a:extLst>
              <a:ext uri="{FF2B5EF4-FFF2-40B4-BE49-F238E27FC236}">
                <a16:creationId xmlns:a16="http://schemas.microsoft.com/office/drawing/2014/main" id="{CC72B9B9-CB4E-4DB1-B8E8-54CCAE339598}"/>
              </a:ext>
            </a:extLst>
          </p:cNvPr>
          <p:cNvPicPr>
            <a:picLocks noChangeAspect="1"/>
          </p:cNvPicPr>
          <p:nvPr/>
        </p:nvPicPr>
        <p:blipFill>
          <a:blip r:embed="rId3"/>
          <a:stretch>
            <a:fillRect/>
          </a:stretch>
        </p:blipFill>
        <p:spPr>
          <a:xfrm>
            <a:off x="1643979" y="3101715"/>
            <a:ext cx="5649113" cy="562053"/>
          </a:xfrm>
          <a:prstGeom prst="rect">
            <a:avLst/>
          </a:prstGeom>
          <a:ln w="28575">
            <a:solidFill>
              <a:srgbClr val="739CD1"/>
            </a:solidFill>
          </a:ln>
        </p:spPr>
      </p:pic>
      <p:sp>
        <p:nvSpPr>
          <p:cNvPr id="8" name="Rectangle 7">
            <a:extLst>
              <a:ext uri="{FF2B5EF4-FFF2-40B4-BE49-F238E27FC236}">
                <a16:creationId xmlns:a16="http://schemas.microsoft.com/office/drawing/2014/main" id="{395DBAA3-F6DC-49AF-B2CD-4B3C57636DFF}"/>
              </a:ext>
            </a:extLst>
          </p:cNvPr>
          <p:cNvSpPr/>
          <p:nvPr/>
        </p:nvSpPr>
        <p:spPr>
          <a:xfrm>
            <a:off x="5872294" y="3238150"/>
            <a:ext cx="1420798" cy="318782"/>
          </a:xfrm>
          <a:prstGeom prst="rect">
            <a:avLst/>
          </a:prstGeom>
          <a:noFill/>
          <a:ln w="19050">
            <a:solidFill>
              <a:srgbClr val="FA40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0" name="Image 9">
            <a:extLst>
              <a:ext uri="{FF2B5EF4-FFF2-40B4-BE49-F238E27FC236}">
                <a16:creationId xmlns:a16="http://schemas.microsoft.com/office/drawing/2014/main" id="{94915544-9879-46EB-9652-8E22E4A4DDA0}"/>
              </a:ext>
            </a:extLst>
          </p:cNvPr>
          <p:cNvPicPr>
            <a:picLocks noChangeAspect="1"/>
          </p:cNvPicPr>
          <p:nvPr/>
        </p:nvPicPr>
        <p:blipFill>
          <a:blip r:embed="rId4"/>
          <a:stretch>
            <a:fillRect/>
          </a:stretch>
        </p:blipFill>
        <p:spPr>
          <a:xfrm>
            <a:off x="1148609" y="3800203"/>
            <a:ext cx="6639852" cy="2229161"/>
          </a:xfrm>
          <a:prstGeom prst="rect">
            <a:avLst/>
          </a:prstGeom>
          <a:ln w="28575">
            <a:solidFill>
              <a:srgbClr val="739CD1"/>
            </a:solidFill>
          </a:ln>
        </p:spPr>
      </p:pic>
      <p:sp>
        <p:nvSpPr>
          <p:cNvPr id="11" name="ZoneTexte 10">
            <a:extLst>
              <a:ext uri="{FF2B5EF4-FFF2-40B4-BE49-F238E27FC236}">
                <a16:creationId xmlns:a16="http://schemas.microsoft.com/office/drawing/2014/main" id="{EC2745B2-7243-40BF-898B-70511459BC08}"/>
              </a:ext>
            </a:extLst>
          </p:cNvPr>
          <p:cNvSpPr txBox="1"/>
          <p:nvPr/>
        </p:nvSpPr>
        <p:spPr>
          <a:xfrm>
            <a:off x="1326857" y="6063924"/>
            <a:ext cx="6639851" cy="369332"/>
          </a:xfrm>
          <a:prstGeom prst="rect">
            <a:avLst/>
          </a:prstGeom>
          <a:noFill/>
        </p:spPr>
        <p:txBody>
          <a:bodyPr wrap="square" rtlCol="0">
            <a:spAutoFit/>
          </a:bodyPr>
          <a:lstStyle/>
          <a:p>
            <a:pPr algn="ctr"/>
            <a:r>
              <a:rPr lang="fr-CA" dirty="0">
                <a:solidFill>
                  <a:schemeClr val="accent4"/>
                </a:solidFill>
              </a:rPr>
              <a:t>Par exemple, dans ce cas, il faudra installer la version 7.0.4</a:t>
            </a:r>
          </a:p>
        </p:txBody>
      </p:sp>
      <p:sp>
        <p:nvSpPr>
          <p:cNvPr id="12" name="Rectangle 11">
            <a:extLst>
              <a:ext uri="{FF2B5EF4-FFF2-40B4-BE49-F238E27FC236}">
                <a16:creationId xmlns:a16="http://schemas.microsoft.com/office/drawing/2014/main" id="{834705E6-AC98-4336-A3D8-3587EA9132DD}"/>
              </a:ext>
            </a:extLst>
          </p:cNvPr>
          <p:cNvSpPr/>
          <p:nvPr/>
        </p:nvSpPr>
        <p:spPr>
          <a:xfrm>
            <a:off x="9023999" y="3523376"/>
            <a:ext cx="2426974" cy="243271"/>
          </a:xfrm>
          <a:prstGeom prst="rect">
            <a:avLst/>
          </a:prstGeom>
          <a:noFill/>
          <a:ln w="19050">
            <a:solidFill>
              <a:srgbClr val="FA40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862260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p:txBody>
          <a:bodyPr/>
          <a:lstStyle/>
          <a:p>
            <a:r>
              <a:rPr lang="fr-CA"/>
              <a:t> Owl-Carousel</a:t>
            </a:r>
          </a:p>
          <a:p>
            <a:pPr lvl="1"/>
            <a:r>
              <a:rPr lang="fr-CA"/>
              <a:t> </a:t>
            </a:r>
            <a:r>
              <a:rPr lang="fr-CA">
                <a:solidFill>
                  <a:srgbClr val="FA4098"/>
                </a:solidFill>
              </a:rPr>
              <a:t>Étape 2</a:t>
            </a:r>
            <a:r>
              <a:rPr lang="fr-CA"/>
              <a:t> : Installer ngx-owl-carousel-o</a:t>
            </a:r>
          </a:p>
          <a:p>
            <a:pPr lvl="2"/>
            <a:r>
              <a:rPr lang="fr-CA"/>
              <a:t> </a:t>
            </a:r>
            <a:r>
              <a:rPr lang="fr-CA">
                <a:latin typeface="Courier New" panose="02070309020205020404" pitchFamily="49" charset="0"/>
                <a:cs typeface="Courier New" panose="02070309020205020404" pitchFamily="49" charset="0"/>
              </a:rPr>
              <a:t>npm install ngx-owl-carousel-o</a:t>
            </a:r>
            <a:r>
              <a:rPr lang="fr-CA">
                <a:solidFill>
                  <a:srgbClr val="FA4098"/>
                </a:solidFill>
                <a:latin typeface="Courier New" panose="02070309020205020404" pitchFamily="49" charset="0"/>
                <a:cs typeface="Courier New" panose="02070309020205020404" pitchFamily="49" charset="0"/>
              </a:rPr>
              <a:t>@version.x.x</a:t>
            </a:r>
          </a:p>
          <a:p>
            <a:pPr lvl="2"/>
            <a:r>
              <a:rPr lang="fr-CA"/>
              <a:t> Si vous utilisez Angular </a:t>
            </a:r>
            <a:r>
              <a:rPr lang="fr-CA" b="1"/>
              <a:t>14+</a:t>
            </a:r>
            <a:r>
              <a:rPr lang="fr-CA"/>
              <a:t>, inutile de précision la </a:t>
            </a:r>
            <a:r>
              <a:rPr lang="fr-CA">
                <a:solidFill>
                  <a:srgbClr val="FA4098"/>
                </a:solidFill>
                <a:latin typeface="Courier New" panose="02070309020205020404" pitchFamily="49" charset="0"/>
                <a:cs typeface="Courier New" panose="02070309020205020404" pitchFamily="49" charset="0"/>
              </a:rPr>
              <a:t>@version.x.x</a:t>
            </a:r>
          </a:p>
          <a:p>
            <a:pPr lvl="1"/>
            <a:endParaRPr lang="fr-CA"/>
          </a:p>
          <a:p>
            <a:pPr lvl="1"/>
            <a:r>
              <a:rPr lang="fr-CA"/>
              <a:t> </a:t>
            </a:r>
            <a:r>
              <a:rPr lang="fr-CA">
                <a:solidFill>
                  <a:srgbClr val="FA4098"/>
                </a:solidFill>
              </a:rPr>
              <a:t>Étape 3</a:t>
            </a:r>
            <a:r>
              <a:rPr lang="fr-CA"/>
              <a:t> : Modifier </a:t>
            </a:r>
            <a:r>
              <a:rPr lang="fr-CA">
                <a:solidFill>
                  <a:srgbClr val="FA4098"/>
                </a:solidFill>
              </a:rPr>
              <a:t>angular.json </a:t>
            </a:r>
            <a:r>
              <a:rPr lang="fr-CA"/>
              <a:t>:</a:t>
            </a:r>
          </a:p>
        </p:txBody>
      </p:sp>
      <p:sp>
        <p:nvSpPr>
          <p:cNvPr id="6" name="ZoneTexte 5">
            <a:extLst>
              <a:ext uri="{FF2B5EF4-FFF2-40B4-BE49-F238E27FC236}">
                <a16:creationId xmlns:a16="http://schemas.microsoft.com/office/drawing/2014/main" id="{F3FF42E9-A021-4E78-B312-97F102BB2BEC}"/>
              </a:ext>
            </a:extLst>
          </p:cNvPr>
          <p:cNvSpPr txBox="1"/>
          <p:nvPr/>
        </p:nvSpPr>
        <p:spPr>
          <a:xfrm>
            <a:off x="1105250" y="4927856"/>
            <a:ext cx="8869260" cy="830997"/>
          </a:xfrm>
          <a:prstGeom prst="rect">
            <a:avLst/>
          </a:prstGeom>
          <a:solidFill>
            <a:schemeClr val="tx1"/>
          </a:solidFill>
          <a:ln w="28575">
            <a:solidFill>
              <a:srgbClr val="739CD1"/>
            </a:solidFill>
          </a:ln>
        </p:spPr>
        <p:txBody>
          <a:bodyPr wrap="square">
            <a:spAutoFit/>
          </a:bodyPr>
          <a:lstStyle/>
          <a:p>
            <a:r>
              <a:rPr lang="fr-CA" sz="1200">
                <a:solidFill>
                  <a:schemeClr val="bg1"/>
                </a:solidFill>
                <a:latin typeface="Courier New" panose="02070309020205020404" pitchFamily="49" charset="0"/>
                <a:cs typeface="Courier New" panose="02070309020205020404" pitchFamily="49" charset="0"/>
              </a:rPr>
              <a:t>"styles": [    </a:t>
            </a:r>
          </a:p>
          <a:p>
            <a:r>
              <a:rPr lang="fr-CA" sz="1200">
                <a:solidFill>
                  <a:schemeClr val="bg1"/>
                </a:solidFill>
                <a:latin typeface="Courier New" panose="02070309020205020404" pitchFamily="49" charset="0"/>
                <a:cs typeface="Courier New" panose="02070309020205020404" pitchFamily="49" charset="0"/>
              </a:rPr>
              <a:t>  "node_modules/ngx-owl-carousel-o/lib/styles/prebuilt-themes/owl.carousel.min.css",          </a:t>
            </a:r>
          </a:p>
          <a:p>
            <a:r>
              <a:rPr lang="fr-CA" sz="1200">
                <a:solidFill>
                  <a:schemeClr val="bg1"/>
                </a:solidFill>
                <a:latin typeface="Courier New" panose="02070309020205020404" pitchFamily="49" charset="0"/>
                <a:cs typeface="Courier New" panose="02070309020205020404" pitchFamily="49" charset="0"/>
              </a:rPr>
              <a:t>  "node_modules/ngx-owl-carousel-o/lib/styles/prebuilt-themes/owl.theme.default.min.css"    </a:t>
            </a:r>
          </a:p>
          <a:p>
            <a:r>
              <a:rPr lang="fr-CA" sz="1200">
                <a:solidFill>
                  <a:schemeClr val="bg1"/>
                </a:solidFill>
                <a:latin typeface="Courier New" panose="02070309020205020404" pitchFamily="49" charset="0"/>
                <a:cs typeface="Courier New" panose="02070309020205020404" pitchFamily="49" charset="0"/>
              </a:rPr>
              <a:t>],</a:t>
            </a:r>
          </a:p>
        </p:txBody>
      </p:sp>
      <p:sp>
        <p:nvSpPr>
          <p:cNvPr id="7" name="ZoneTexte 6">
            <a:extLst>
              <a:ext uri="{FF2B5EF4-FFF2-40B4-BE49-F238E27FC236}">
                <a16:creationId xmlns:a16="http://schemas.microsoft.com/office/drawing/2014/main" id="{1221A3AB-FF3A-4989-B5B5-FF5D7CC89776}"/>
              </a:ext>
            </a:extLst>
          </p:cNvPr>
          <p:cNvSpPr txBox="1"/>
          <p:nvPr/>
        </p:nvSpPr>
        <p:spPr>
          <a:xfrm>
            <a:off x="998956" y="4584694"/>
            <a:ext cx="10679398" cy="338554"/>
          </a:xfrm>
          <a:prstGeom prst="rect">
            <a:avLst/>
          </a:prstGeom>
          <a:noFill/>
        </p:spPr>
        <p:txBody>
          <a:bodyPr wrap="none" rtlCol="0">
            <a:spAutoFit/>
          </a:bodyPr>
          <a:lstStyle/>
          <a:p>
            <a:r>
              <a:rPr lang="fr-CA" sz="1600" dirty="0">
                <a:solidFill>
                  <a:schemeClr val="bg1"/>
                </a:solidFill>
              </a:rPr>
              <a:t>Dans</a:t>
            </a:r>
            <a:r>
              <a:rPr lang="fr-CA" sz="1600" dirty="0">
                <a:solidFill>
                  <a:srgbClr val="739CD1"/>
                </a:solidFill>
              </a:rPr>
              <a:t> </a:t>
            </a:r>
            <a:r>
              <a:rPr lang="fr-CA" sz="1600" dirty="0" err="1">
                <a:solidFill>
                  <a:srgbClr val="FA4098"/>
                </a:solidFill>
              </a:rPr>
              <a:t>angular.json</a:t>
            </a:r>
            <a:r>
              <a:rPr lang="fr-CA" sz="1600" dirty="0">
                <a:solidFill>
                  <a:schemeClr val="bg1"/>
                </a:solidFill>
              </a:rPr>
              <a:t>, dans le nœud </a:t>
            </a:r>
            <a:r>
              <a:rPr lang="fr-CA" sz="1600" dirty="0" err="1">
                <a:solidFill>
                  <a:schemeClr val="bg1"/>
                </a:solidFill>
              </a:rPr>
              <a:t>projects</a:t>
            </a:r>
            <a:r>
              <a:rPr lang="fr-CA" sz="1600" dirty="0">
                <a:solidFill>
                  <a:schemeClr val="bg1"/>
                </a:solidFill>
              </a:rPr>
              <a:t> -&gt; </a:t>
            </a:r>
            <a:r>
              <a:rPr lang="fr-CA" sz="1600" i="1" dirty="0">
                <a:solidFill>
                  <a:schemeClr val="bg1"/>
                </a:solidFill>
              </a:rPr>
              <a:t>tp4</a:t>
            </a:r>
            <a:r>
              <a:rPr lang="fr-CA" sz="1600" dirty="0">
                <a:solidFill>
                  <a:schemeClr val="bg1"/>
                </a:solidFill>
              </a:rPr>
              <a:t> -&gt; </a:t>
            </a:r>
            <a:r>
              <a:rPr lang="fr-CA" sz="1600" dirty="0" err="1">
                <a:solidFill>
                  <a:schemeClr val="bg1"/>
                </a:solidFill>
              </a:rPr>
              <a:t>architect</a:t>
            </a:r>
            <a:r>
              <a:rPr lang="fr-CA" sz="1600" dirty="0">
                <a:solidFill>
                  <a:schemeClr val="bg1"/>
                </a:solidFill>
              </a:rPr>
              <a:t> -&gt; </a:t>
            </a:r>
            <a:r>
              <a:rPr lang="fr-CA" sz="1600" dirty="0" err="1">
                <a:solidFill>
                  <a:schemeClr val="bg1"/>
                </a:solidFill>
              </a:rPr>
              <a:t>build</a:t>
            </a:r>
            <a:r>
              <a:rPr lang="fr-CA" sz="1600" dirty="0">
                <a:solidFill>
                  <a:schemeClr val="bg1"/>
                </a:solidFill>
              </a:rPr>
              <a:t> -&gt; options -&gt; </a:t>
            </a:r>
            <a:r>
              <a:rPr lang="fr-CA" sz="1600" dirty="0">
                <a:solidFill>
                  <a:srgbClr val="FA4098"/>
                </a:solidFill>
              </a:rPr>
              <a:t>styles</a:t>
            </a:r>
            <a:r>
              <a:rPr lang="fr-CA" sz="1600" dirty="0">
                <a:solidFill>
                  <a:schemeClr val="bg1"/>
                </a:solidFill>
              </a:rPr>
              <a:t>, on ajoute 2 ressources :</a:t>
            </a:r>
          </a:p>
        </p:txBody>
      </p:sp>
    </p:spTree>
    <p:extLst>
      <p:ext uri="{BB962C8B-B14F-4D97-AF65-F5344CB8AC3E}">
        <p14:creationId xmlns:p14="http://schemas.microsoft.com/office/powerpoint/2010/main" val="356848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a:xfrm>
            <a:off x="680321" y="2088268"/>
            <a:ext cx="9613861" cy="4606148"/>
          </a:xfrm>
        </p:spPr>
        <p:txBody>
          <a:bodyPr>
            <a:normAutofit lnSpcReduction="10000"/>
          </a:bodyPr>
          <a:lstStyle/>
          <a:p>
            <a:r>
              <a:rPr lang="fr-CA" dirty="0">
                <a:solidFill>
                  <a:srgbClr val="FA4098"/>
                </a:solidFill>
              </a:rPr>
              <a:t>Étape 4</a:t>
            </a:r>
            <a:r>
              <a:rPr lang="fr-CA" dirty="0"/>
              <a:t> : Importer </a:t>
            </a:r>
            <a:r>
              <a:rPr lang="fr-CA" dirty="0" err="1"/>
              <a:t>RouterModule</a:t>
            </a:r>
            <a:r>
              <a:rPr lang="fr-CA" dirty="0"/>
              <a:t>, </a:t>
            </a:r>
            <a:r>
              <a:rPr lang="fr-CA" dirty="0" err="1"/>
              <a:t>BrowserAnimationsModule</a:t>
            </a:r>
            <a:r>
              <a:rPr lang="fr-CA" dirty="0"/>
              <a:t> et </a:t>
            </a:r>
            <a:r>
              <a:rPr lang="fr-CA" dirty="0" err="1"/>
              <a:t>CarouselModule</a:t>
            </a:r>
            <a:r>
              <a:rPr lang="fr-CA" dirty="0"/>
              <a:t> dans </a:t>
            </a:r>
            <a:r>
              <a:rPr lang="fr-CA" dirty="0" err="1"/>
              <a:t>app.module.ts</a:t>
            </a:r>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marL="457200" lvl="1" indent="0">
              <a:buNone/>
            </a:pPr>
            <a:endParaRPr lang="fr-CA" dirty="0"/>
          </a:p>
          <a:p>
            <a:pPr lvl="1"/>
            <a:r>
              <a:rPr lang="fr-CA" dirty="0"/>
              <a:t> Notez que si vous avez un module dédié au routage (ex. </a:t>
            </a:r>
            <a:r>
              <a:rPr lang="fr-CA" dirty="0" err="1"/>
              <a:t>AppRoutingModule</a:t>
            </a:r>
            <a:r>
              <a:rPr lang="fr-CA" dirty="0"/>
              <a:t>), il n’est pas nécessaire d’importer </a:t>
            </a:r>
            <a:r>
              <a:rPr lang="fr-CA" dirty="0" err="1">
                <a:solidFill>
                  <a:srgbClr val="FA4098"/>
                </a:solidFill>
              </a:rPr>
              <a:t>RouterModule</a:t>
            </a:r>
            <a:r>
              <a:rPr lang="fr-CA" dirty="0"/>
              <a:t>. </a:t>
            </a:r>
          </a:p>
        </p:txBody>
      </p:sp>
      <p:pic>
        <p:nvPicPr>
          <p:cNvPr id="5" name="Image 4">
            <a:extLst>
              <a:ext uri="{FF2B5EF4-FFF2-40B4-BE49-F238E27FC236}">
                <a16:creationId xmlns:a16="http://schemas.microsoft.com/office/drawing/2014/main" id="{C9DC16F3-A22A-4FF8-B2CC-406DFE8ECA5F}"/>
              </a:ext>
            </a:extLst>
          </p:cNvPr>
          <p:cNvPicPr>
            <a:picLocks noChangeAspect="1"/>
          </p:cNvPicPr>
          <p:nvPr/>
        </p:nvPicPr>
        <p:blipFill>
          <a:blip r:embed="rId2"/>
          <a:stretch>
            <a:fillRect/>
          </a:stretch>
        </p:blipFill>
        <p:spPr>
          <a:xfrm>
            <a:off x="2200667" y="3542267"/>
            <a:ext cx="3286584" cy="2248214"/>
          </a:xfrm>
          <a:prstGeom prst="rect">
            <a:avLst/>
          </a:prstGeom>
          <a:ln w="28575">
            <a:solidFill>
              <a:srgbClr val="739CD1"/>
            </a:solidFill>
          </a:ln>
        </p:spPr>
      </p:pic>
      <p:pic>
        <p:nvPicPr>
          <p:cNvPr id="7" name="Image 6">
            <a:extLst>
              <a:ext uri="{FF2B5EF4-FFF2-40B4-BE49-F238E27FC236}">
                <a16:creationId xmlns:a16="http://schemas.microsoft.com/office/drawing/2014/main" id="{E2B99FF7-DEDE-4E46-962E-F4B4942488EF}"/>
              </a:ext>
            </a:extLst>
          </p:cNvPr>
          <p:cNvPicPr>
            <a:picLocks noChangeAspect="1"/>
          </p:cNvPicPr>
          <p:nvPr/>
        </p:nvPicPr>
        <p:blipFill>
          <a:blip r:embed="rId3"/>
          <a:stretch>
            <a:fillRect/>
          </a:stretch>
        </p:blipFill>
        <p:spPr>
          <a:xfrm>
            <a:off x="4462802" y="2857665"/>
            <a:ext cx="6887997" cy="430500"/>
          </a:xfrm>
          <a:prstGeom prst="rect">
            <a:avLst/>
          </a:prstGeom>
          <a:ln w="28575">
            <a:solidFill>
              <a:srgbClr val="739CD1"/>
            </a:solidFill>
          </a:ln>
        </p:spPr>
      </p:pic>
    </p:spTree>
    <p:extLst>
      <p:ext uri="{BB962C8B-B14F-4D97-AF65-F5344CB8AC3E}">
        <p14:creationId xmlns:p14="http://schemas.microsoft.com/office/powerpoint/2010/main" val="300965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a:xfrm>
            <a:off x="680321" y="2055303"/>
            <a:ext cx="9613861" cy="3880886"/>
          </a:xfrm>
        </p:spPr>
        <p:txBody>
          <a:bodyPr/>
          <a:lstStyle/>
          <a:p>
            <a:r>
              <a:rPr lang="fr-CA" dirty="0">
                <a:solidFill>
                  <a:srgbClr val="FA4098"/>
                </a:solidFill>
              </a:rPr>
              <a:t>Étape 5</a:t>
            </a:r>
            <a:r>
              <a:rPr lang="fr-CA" dirty="0"/>
              <a:t> : Dans la classe du composant que vous comptez utiliser pour l’affichage du </a:t>
            </a:r>
            <a:r>
              <a:rPr lang="fr-CA" dirty="0" err="1"/>
              <a:t>caroussel</a:t>
            </a:r>
            <a:r>
              <a:rPr lang="fr-CA" dirty="0"/>
              <a:t>, ajoutez cette variable qui contient des options :</a:t>
            </a:r>
          </a:p>
        </p:txBody>
      </p:sp>
      <p:sp>
        <p:nvSpPr>
          <p:cNvPr id="5" name="ZoneTexte 4">
            <a:extLst>
              <a:ext uri="{FF2B5EF4-FFF2-40B4-BE49-F238E27FC236}">
                <a16:creationId xmlns:a16="http://schemas.microsoft.com/office/drawing/2014/main" id="{58093748-0C64-459E-80F5-A4A59B8C1799}"/>
              </a:ext>
            </a:extLst>
          </p:cNvPr>
          <p:cNvSpPr txBox="1"/>
          <p:nvPr/>
        </p:nvSpPr>
        <p:spPr>
          <a:xfrm>
            <a:off x="1799788" y="3333333"/>
            <a:ext cx="8743425" cy="1600438"/>
          </a:xfrm>
          <a:prstGeom prst="rect">
            <a:avLst/>
          </a:prstGeom>
          <a:solidFill>
            <a:schemeClr val="tx1"/>
          </a:solidFill>
          <a:ln w="28575">
            <a:solidFill>
              <a:srgbClr val="739CD1"/>
            </a:solidFill>
          </a:ln>
        </p:spPr>
        <p:txBody>
          <a:bodyPr wrap="square">
            <a:spAutoFit/>
          </a:bodyPr>
          <a:lstStyle/>
          <a:p>
            <a:r>
              <a:rPr lang="en-CA" sz="1400" b="0">
                <a:solidFill>
                  <a:srgbClr val="000000"/>
                </a:solidFill>
                <a:effectLst/>
                <a:latin typeface="Consolas" panose="020B0609020204030204" pitchFamily="49" charset="0"/>
              </a:rPr>
              <a:t>customOptions: OwlOptions = {</a:t>
            </a:r>
          </a:p>
          <a:p>
            <a:r>
              <a:rPr lang="en-CA" sz="1400" b="0">
                <a:solidFill>
                  <a:srgbClr val="000000"/>
                </a:solidFill>
                <a:effectLst/>
                <a:latin typeface="Consolas" panose="020B0609020204030204" pitchFamily="49" charset="0"/>
              </a:rPr>
              <a:t>    loop: </a:t>
            </a:r>
            <a:r>
              <a:rPr lang="en-CA" sz="1400" b="0">
                <a:solidFill>
                  <a:srgbClr val="0000FF"/>
                </a:solidFill>
                <a:effectLst/>
                <a:latin typeface="Consolas" panose="020B0609020204030204" pitchFamily="49" charset="0"/>
              </a:rPr>
              <a:t>true</a:t>
            </a:r>
            <a:r>
              <a:rPr lang="en-CA" sz="1400" b="0">
                <a:solidFill>
                  <a:srgbClr val="000000"/>
                </a:solidFill>
                <a:effectLst/>
                <a:latin typeface="Consolas" panose="020B0609020204030204" pitchFamily="49" charset="0"/>
              </a:rPr>
              <a:t>,mouseDrag: </a:t>
            </a:r>
            <a:r>
              <a:rPr lang="en-CA" sz="1400" b="0">
                <a:solidFill>
                  <a:srgbClr val="0000FF"/>
                </a:solidFill>
                <a:effectLst/>
                <a:latin typeface="Consolas" panose="020B0609020204030204" pitchFamily="49" charset="0"/>
              </a:rPr>
              <a:t>false</a:t>
            </a:r>
            <a:r>
              <a:rPr lang="en-CA" sz="1400" b="0">
                <a:solidFill>
                  <a:srgbClr val="000000"/>
                </a:solidFill>
                <a:effectLst/>
                <a:latin typeface="Consolas" panose="020B0609020204030204" pitchFamily="49" charset="0"/>
              </a:rPr>
              <a:t>,touchDrag: </a:t>
            </a:r>
            <a:r>
              <a:rPr lang="en-CA" sz="1400" b="0">
                <a:solidFill>
                  <a:srgbClr val="0000FF"/>
                </a:solidFill>
                <a:effectLst/>
                <a:latin typeface="Consolas" panose="020B0609020204030204" pitchFamily="49" charset="0"/>
              </a:rPr>
              <a:t>false</a:t>
            </a:r>
            <a:r>
              <a:rPr lang="en-CA" sz="1400" b="0">
                <a:solidFill>
                  <a:srgbClr val="000000"/>
                </a:solidFill>
                <a:effectLst/>
                <a:latin typeface="Consolas" panose="020B0609020204030204" pitchFamily="49" charset="0"/>
              </a:rPr>
              <a:t>,pullDrag: </a:t>
            </a:r>
            <a:r>
              <a:rPr lang="en-CA" sz="1400" b="0">
                <a:solidFill>
                  <a:srgbClr val="0000FF"/>
                </a:solidFill>
                <a:effectLst/>
                <a:latin typeface="Consolas" panose="020B0609020204030204" pitchFamily="49" charset="0"/>
              </a:rPr>
              <a:t>false</a:t>
            </a:r>
            <a:r>
              <a:rPr lang="en-CA" sz="1400" b="0">
                <a:solidFill>
                  <a:srgbClr val="000000"/>
                </a:solidFill>
                <a:effectLst/>
                <a:latin typeface="Consolas" panose="020B0609020204030204" pitchFamily="49" charset="0"/>
              </a:rPr>
              <a:t>,dots: </a:t>
            </a:r>
            <a:r>
              <a:rPr lang="en-CA" sz="1400" b="0">
                <a:solidFill>
                  <a:srgbClr val="0000FF"/>
                </a:solidFill>
                <a:effectLst/>
                <a:latin typeface="Consolas" panose="020B0609020204030204" pitchFamily="49" charset="0"/>
              </a:rPr>
              <a:t>false</a:t>
            </a:r>
            <a:r>
              <a:rPr lang="en-CA" sz="1400" b="0">
                <a:solidFill>
                  <a:srgbClr val="000000"/>
                </a:solidFill>
                <a:effectLst/>
                <a:latin typeface="Consolas" panose="020B0609020204030204" pitchFamily="49" charset="0"/>
              </a:rPr>
              <a:t>,</a:t>
            </a:r>
          </a:p>
          <a:p>
            <a:r>
              <a:rPr lang="en-CA" sz="1400" b="0">
                <a:solidFill>
                  <a:srgbClr val="000000"/>
                </a:solidFill>
                <a:effectLst/>
                <a:latin typeface="Consolas" panose="020B0609020204030204" pitchFamily="49" charset="0"/>
              </a:rPr>
              <a:t>    navSpeed: </a:t>
            </a:r>
            <a:r>
              <a:rPr lang="en-CA" sz="1400" b="0">
                <a:solidFill>
                  <a:srgbClr val="098658"/>
                </a:solidFill>
                <a:effectLst/>
                <a:latin typeface="Consolas" panose="020B0609020204030204" pitchFamily="49" charset="0"/>
              </a:rPr>
              <a:t>700</a:t>
            </a:r>
            <a:r>
              <a:rPr lang="en-CA" sz="1400" b="0">
                <a:solidFill>
                  <a:srgbClr val="000000"/>
                </a:solidFill>
                <a:effectLst/>
                <a:latin typeface="Consolas" panose="020B0609020204030204" pitchFamily="49" charset="0"/>
              </a:rPr>
              <a:t>,</a:t>
            </a:r>
          </a:p>
          <a:p>
            <a:r>
              <a:rPr lang="en-CA" sz="1400" b="0">
                <a:solidFill>
                  <a:srgbClr val="000000"/>
                </a:solidFill>
                <a:effectLst/>
                <a:latin typeface="Consolas" panose="020B0609020204030204" pitchFamily="49" charset="0"/>
              </a:rPr>
              <a:t>    navText: [</a:t>
            </a:r>
            <a:r>
              <a:rPr lang="en-CA" sz="1400" b="0">
                <a:solidFill>
                  <a:srgbClr val="A31515"/>
                </a:solidFill>
                <a:effectLst/>
                <a:latin typeface="Consolas" panose="020B0609020204030204" pitchFamily="49" charset="0"/>
              </a:rPr>
              <a:t>'◀'</a:t>
            </a:r>
            <a:r>
              <a:rPr lang="en-CA" sz="1400" b="0">
                <a:solidFill>
                  <a:srgbClr val="000000"/>
                </a:solidFill>
                <a:effectLst/>
                <a:latin typeface="Consolas" panose="020B0609020204030204" pitchFamily="49" charset="0"/>
              </a:rPr>
              <a:t>, </a:t>
            </a:r>
            <a:r>
              <a:rPr lang="en-CA" sz="1400" b="0">
                <a:solidFill>
                  <a:srgbClr val="A31515"/>
                </a:solidFill>
                <a:effectLst/>
                <a:latin typeface="Consolas" panose="020B0609020204030204" pitchFamily="49" charset="0"/>
              </a:rPr>
              <a:t>'▶'</a:t>
            </a:r>
            <a:r>
              <a:rPr lang="en-CA" sz="1400" b="0">
                <a:solidFill>
                  <a:srgbClr val="000000"/>
                </a:solidFill>
                <a:effectLst/>
                <a:latin typeface="Consolas" panose="020B0609020204030204" pitchFamily="49" charset="0"/>
              </a:rPr>
              <a:t>],</a:t>
            </a:r>
          </a:p>
          <a:p>
            <a:r>
              <a:rPr lang="en-CA" sz="1400" b="0">
                <a:solidFill>
                  <a:srgbClr val="000000"/>
                </a:solidFill>
                <a:effectLst/>
                <a:latin typeface="Consolas" panose="020B0609020204030204" pitchFamily="49" charset="0"/>
              </a:rPr>
              <a:t>    responsive: {</a:t>
            </a:r>
            <a:r>
              <a:rPr lang="en-CA" sz="1400" b="0">
                <a:solidFill>
                  <a:srgbClr val="098658"/>
                </a:solidFill>
                <a:effectLst/>
                <a:latin typeface="Consolas" panose="020B0609020204030204" pitchFamily="49" charset="0"/>
              </a:rPr>
              <a:t>0</a:t>
            </a:r>
            <a:r>
              <a:rPr lang="en-CA" sz="1400" b="0">
                <a:solidFill>
                  <a:srgbClr val="000000"/>
                </a:solidFill>
                <a:effectLst/>
                <a:latin typeface="Consolas" panose="020B0609020204030204" pitchFamily="49" charset="0"/>
              </a:rPr>
              <a:t>: {items: </a:t>
            </a:r>
            <a:r>
              <a:rPr lang="en-CA" sz="1400" b="0">
                <a:solidFill>
                  <a:srgbClr val="098658"/>
                </a:solidFill>
                <a:effectLst/>
                <a:latin typeface="Consolas" panose="020B0609020204030204" pitchFamily="49" charset="0"/>
              </a:rPr>
              <a:t>1</a:t>
            </a:r>
            <a:r>
              <a:rPr lang="en-CA" sz="1400" b="0">
                <a:solidFill>
                  <a:srgbClr val="000000"/>
                </a:solidFill>
                <a:effectLst/>
                <a:latin typeface="Consolas" panose="020B0609020204030204" pitchFamily="49" charset="0"/>
              </a:rPr>
              <a:t>},</a:t>
            </a:r>
            <a:r>
              <a:rPr lang="en-CA" sz="1400" b="0">
                <a:solidFill>
                  <a:srgbClr val="098658"/>
                </a:solidFill>
                <a:effectLst/>
                <a:latin typeface="Consolas" panose="020B0609020204030204" pitchFamily="49" charset="0"/>
              </a:rPr>
              <a:t>400</a:t>
            </a:r>
            <a:r>
              <a:rPr lang="en-CA" sz="1400" b="0">
                <a:solidFill>
                  <a:srgbClr val="000000"/>
                </a:solidFill>
                <a:effectLst/>
                <a:latin typeface="Consolas" panose="020B0609020204030204" pitchFamily="49" charset="0"/>
              </a:rPr>
              <a:t>: {items: </a:t>
            </a:r>
            <a:r>
              <a:rPr lang="en-CA" sz="1400" b="0">
                <a:solidFill>
                  <a:srgbClr val="098658"/>
                </a:solidFill>
                <a:effectLst/>
                <a:latin typeface="Consolas" panose="020B0609020204030204" pitchFamily="49" charset="0"/>
              </a:rPr>
              <a:t>2</a:t>
            </a:r>
            <a:r>
              <a:rPr lang="en-CA" sz="1400" b="0">
                <a:solidFill>
                  <a:srgbClr val="000000"/>
                </a:solidFill>
                <a:effectLst/>
                <a:latin typeface="Consolas" panose="020B0609020204030204" pitchFamily="49" charset="0"/>
              </a:rPr>
              <a:t>},</a:t>
            </a:r>
            <a:r>
              <a:rPr lang="en-CA" sz="1400" b="0">
                <a:solidFill>
                  <a:srgbClr val="098658"/>
                </a:solidFill>
                <a:effectLst/>
                <a:latin typeface="Consolas" panose="020B0609020204030204" pitchFamily="49" charset="0"/>
              </a:rPr>
              <a:t>740</a:t>
            </a:r>
            <a:r>
              <a:rPr lang="en-CA" sz="1400" b="0">
                <a:solidFill>
                  <a:srgbClr val="000000"/>
                </a:solidFill>
                <a:effectLst/>
                <a:latin typeface="Consolas" panose="020B0609020204030204" pitchFamily="49" charset="0"/>
              </a:rPr>
              <a:t>: {items: </a:t>
            </a:r>
            <a:r>
              <a:rPr lang="en-CA" sz="1400" b="0">
                <a:solidFill>
                  <a:srgbClr val="098658"/>
                </a:solidFill>
                <a:effectLst/>
                <a:latin typeface="Consolas" panose="020B0609020204030204" pitchFamily="49" charset="0"/>
              </a:rPr>
              <a:t>3</a:t>
            </a:r>
            <a:r>
              <a:rPr lang="en-CA" sz="1400" b="0">
                <a:solidFill>
                  <a:srgbClr val="000000"/>
                </a:solidFill>
                <a:effectLst/>
                <a:latin typeface="Consolas" panose="020B0609020204030204" pitchFamily="49" charset="0"/>
              </a:rPr>
              <a:t>},</a:t>
            </a:r>
            <a:r>
              <a:rPr lang="en-CA" sz="1400" b="0">
                <a:solidFill>
                  <a:srgbClr val="098658"/>
                </a:solidFill>
                <a:effectLst/>
                <a:latin typeface="Consolas" panose="020B0609020204030204" pitchFamily="49" charset="0"/>
              </a:rPr>
              <a:t>940</a:t>
            </a:r>
            <a:r>
              <a:rPr lang="en-CA" sz="1400" b="0">
                <a:solidFill>
                  <a:srgbClr val="000000"/>
                </a:solidFill>
                <a:effectLst/>
                <a:latin typeface="Consolas" panose="020B0609020204030204" pitchFamily="49" charset="0"/>
              </a:rPr>
              <a:t>: {items: </a:t>
            </a:r>
            <a:r>
              <a:rPr lang="en-CA" sz="1400" b="0">
                <a:solidFill>
                  <a:srgbClr val="098658"/>
                </a:solidFill>
                <a:effectLst/>
                <a:latin typeface="Consolas" panose="020B0609020204030204" pitchFamily="49" charset="0"/>
              </a:rPr>
              <a:t>4</a:t>
            </a:r>
            <a:r>
              <a:rPr lang="en-CA" sz="1400" b="0">
                <a:solidFill>
                  <a:srgbClr val="000000"/>
                </a:solidFill>
                <a:effectLst/>
                <a:latin typeface="Consolas" panose="020B0609020204030204" pitchFamily="49" charset="0"/>
              </a:rPr>
              <a:t>}},</a:t>
            </a:r>
          </a:p>
          <a:p>
            <a:r>
              <a:rPr lang="en-CA" sz="1400" b="0">
                <a:solidFill>
                  <a:srgbClr val="000000"/>
                </a:solidFill>
                <a:effectLst/>
                <a:latin typeface="Consolas" panose="020B0609020204030204" pitchFamily="49" charset="0"/>
              </a:rPr>
              <a:t>    nav: </a:t>
            </a:r>
            <a:r>
              <a:rPr lang="en-CA" sz="1400" b="0">
                <a:solidFill>
                  <a:srgbClr val="0000FF"/>
                </a:solidFill>
                <a:effectLst/>
                <a:latin typeface="Consolas" panose="020B0609020204030204" pitchFamily="49" charset="0"/>
              </a:rPr>
              <a:t>true</a:t>
            </a:r>
            <a:endParaRPr lang="en-CA" sz="1400" b="0">
              <a:solidFill>
                <a:srgbClr val="000000"/>
              </a:solidFill>
              <a:effectLst/>
              <a:latin typeface="Consolas" panose="020B0609020204030204" pitchFamily="49" charset="0"/>
            </a:endParaRPr>
          </a:p>
          <a:p>
            <a:r>
              <a:rPr lang="en-CA" sz="1400" b="0">
                <a:solidFill>
                  <a:srgbClr val="000000"/>
                </a:solidFill>
                <a:effectLst/>
                <a:latin typeface="Consolas" panose="020B0609020204030204" pitchFamily="49" charset="0"/>
              </a:rPr>
              <a:t>  }</a:t>
            </a:r>
          </a:p>
        </p:txBody>
      </p:sp>
      <p:sp>
        <p:nvSpPr>
          <p:cNvPr id="6" name="ZoneTexte 5">
            <a:extLst>
              <a:ext uri="{FF2B5EF4-FFF2-40B4-BE49-F238E27FC236}">
                <a16:creationId xmlns:a16="http://schemas.microsoft.com/office/drawing/2014/main" id="{8394EF80-6A0F-4AE4-8405-701A0878B3A6}"/>
              </a:ext>
            </a:extLst>
          </p:cNvPr>
          <p:cNvSpPr txBox="1"/>
          <p:nvPr/>
        </p:nvSpPr>
        <p:spPr>
          <a:xfrm>
            <a:off x="1981828" y="4936765"/>
            <a:ext cx="8347046" cy="584775"/>
          </a:xfrm>
          <a:prstGeom prst="rect">
            <a:avLst/>
          </a:prstGeom>
          <a:noFill/>
        </p:spPr>
        <p:txBody>
          <a:bodyPr wrap="square" rtlCol="0">
            <a:spAutoFit/>
          </a:bodyPr>
          <a:lstStyle/>
          <a:p>
            <a:pPr algn="ctr"/>
            <a:r>
              <a:rPr lang="fr-CA" sz="1600" dirty="0">
                <a:solidFill>
                  <a:schemeClr val="bg1"/>
                </a:solidFill>
              </a:rPr>
              <a:t>Ceci pourrait être situé juste au-dessus du </a:t>
            </a:r>
            <a:r>
              <a:rPr lang="fr-CA" sz="1600" dirty="0" err="1">
                <a:solidFill>
                  <a:schemeClr val="bg1"/>
                </a:solidFill>
              </a:rPr>
              <a:t>constructor</a:t>
            </a:r>
            <a:r>
              <a:rPr lang="fr-CA" sz="1600" dirty="0">
                <a:solidFill>
                  <a:schemeClr val="bg1"/>
                </a:solidFill>
              </a:rPr>
              <a:t> de </a:t>
            </a:r>
            <a:r>
              <a:rPr lang="fr-CA" sz="1600" dirty="0" err="1">
                <a:solidFill>
                  <a:srgbClr val="FA4098"/>
                </a:solidFill>
              </a:rPr>
              <a:t>app.component.ts</a:t>
            </a:r>
            <a:r>
              <a:rPr lang="fr-CA" sz="1600" dirty="0">
                <a:solidFill>
                  <a:schemeClr val="bg1"/>
                </a:solidFill>
              </a:rPr>
              <a:t>, par exemple.</a:t>
            </a:r>
          </a:p>
        </p:txBody>
      </p:sp>
    </p:spTree>
    <p:extLst>
      <p:ext uri="{BB962C8B-B14F-4D97-AF65-F5344CB8AC3E}">
        <p14:creationId xmlns:p14="http://schemas.microsoft.com/office/powerpoint/2010/main" val="2583503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p:txBody>
          <a:bodyPr/>
          <a:lstStyle/>
          <a:p>
            <a:r>
              <a:rPr lang="fr-CA" dirty="0">
                <a:solidFill>
                  <a:srgbClr val="FA4098"/>
                </a:solidFill>
              </a:rPr>
              <a:t>Étape 6</a:t>
            </a:r>
            <a:r>
              <a:rPr lang="fr-CA" dirty="0"/>
              <a:t> : Ajoutez la structure du </a:t>
            </a:r>
            <a:r>
              <a:rPr lang="fr-CA" dirty="0" err="1"/>
              <a:t>owl-caroussel</a:t>
            </a:r>
            <a:r>
              <a:rPr lang="fr-CA" dirty="0"/>
              <a:t> dans le </a:t>
            </a:r>
            <a:r>
              <a:rPr lang="fr-CA" dirty="0" err="1"/>
              <a:t>template</a:t>
            </a:r>
            <a:r>
              <a:rPr lang="fr-CA" dirty="0"/>
              <a:t> HTML du même composant. Voici un exemple. Notez que les éléments plus pâles sont facultatifs, mais pourraient vous êtes utiles.</a:t>
            </a:r>
          </a:p>
        </p:txBody>
      </p:sp>
      <p:pic>
        <p:nvPicPr>
          <p:cNvPr id="5" name="Image 4">
            <a:extLst>
              <a:ext uri="{FF2B5EF4-FFF2-40B4-BE49-F238E27FC236}">
                <a16:creationId xmlns:a16="http://schemas.microsoft.com/office/drawing/2014/main" id="{6D80AB6D-D278-4107-82ED-1FC267D9671C}"/>
              </a:ext>
            </a:extLst>
          </p:cNvPr>
          <p:cNvPicPr>
            <a:picLocks noChangeAspect="1"/>
          </p:cNvPicPr>
          <p:nvPr/>
        </p:nvPicPr>
        <p:blipFill>
          <a:blip r:embed="rId2"/>
          <a:stretch>
            <a:fillRect/>
          </a:stretch>
        </p:blipFill>
        <p:spPr>
          <a:xfrm>
            <a:off x="680321" y="4136531"/>
            <a:ext cx="11040577" cy="1833774"/>
          </a:xfrm>
          <a:prstGeom prst="rect">
            <a:avLst/>
          </a:prstGeom>
          <a:ln w="28575">
            <a:solidFill>
              <a:srgbClr val="739CD1"/>
            </a:solidFill>
          </a:ln>
        </p:spPr>
      </p:pic>
    </p:spTree>
    <p:extLst>
      <p:ext uri="{BB962C8B-B14F-4D97-AF65-F5344CB8AC3E}">
        <p14:creationId xmlns:p14="http://schemas.microsoft.com/office/powerpoint/2010/main" val="119680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FD978-5CE1-4074-B212-F6D02B514C82}"/>
              </a:ext>
            </a:extLst>
          </p:cNvPr>
          <p:cNvSpPr>
            <a:spLocks noGrp="1"/>
          </p:cNvSpPr>
          <p:nvPr>
            <p:ph type="title"/>
          </p:nvPr>
        </p:nvSpPr>
        <p:spPr/>
        <p:txBody>
          <a:bodyPr/>
          <a:lstStyle/>
          <a:p>
            <a:r>
              <a:rPr lang="fr-CA"/>
              <a:t>Owl-Carousel</a:t>
            </a:r>
          </a:p>
        </p:txBody>
      </p:sp>
      <p:sp>
        <p:nvSpPr>
          <p:cNvPr id="3" name="Espace réservé du contenu 2">
            <a:extLst>
              <a:ext uri="{FF2B5EF4-FFF2-40B4-BE49-F238E27FC236}">
                <a16:creationId xmlns:a16="http://schemas.microsoft.com/office/drawing/2014/main" id="{1878F570-6C30-443D-8B2A-4306B178F1DF}"/>
              </a:ext>
            </a:extLst>
          </p:cNvPr>
          <p:cNvSpPr>
            <a:spLocks noGrp="1"/>
          </p:cNvSpPr>
          <p:nvPr>
            <p:ph idx="1"/>
          </p:nvPr>
        </p:nvSpPr>
        <p:spPr/>
        <p:txBody>
          <a:bodyPr/>
          <a:lstStyle/>
          <a:p>
            <a:r>
              <a:rPr lang="fr-CA" dirty="0">
                <a:solidFill>
                  <a:srgbClr val="FA4098"/>
                </a:solidFill>
              </a:rPr>
              <a:t>Résultat</a:t>
            </a:r>
            <a:endParaRPr lang="fr-CA" dirty="0"/>
          </a:p>
        </p:txBody>
      </p:sp>
      <p:pic>
        <p:nvPicPr>
          <p:cNvPr id="5" name="Image 4">
            <a:extLst>
              <a:ext uri="{FF2B5EF4-FFF2-40B4-BE49-F238E27FC236}">
                <a16:creationId xmlns:a16="http://schemas.microsoft.com/office/drawing/2014/main" id="{FAF0839F-463C-458F-A17E-99E49C084C60}"/>
              </a:ext>
            </a:extLst>
          </p:cNvPr>
          <p:cNvPicPr>
            <a:picLocks noChangeAspect="1"/>
          </p:cNvPicPr>
          <p:nvPr/>
        </p:nvPicPr>
        <p:blipFill>
          <a:blip r:embed="rId2"/>
          <a:stretch>
            <a:fillRect/>
          </a:stretch>
        </p:blipFill>
        <p:spPr>
          <a:xfrm>
            <a:off x="878556" y="2794616"/>
            <a:ext cx="10050011" cy="2961539"/>
          </a:xfrm>
          <a:prstGeom prst="rect">
            <a:avLst/>
          </a:prstGeom>
          <a:ln w="28575">
            <a:solidFill>
              <a:srgbClr val="739CD1"/>
            </a:solidFill>
          </a:ln>
        </p:spPr>
      </p:pic>
      <p:sp>
        <p:nvSpPr>
          <p:cNvPr id="6" name="ZoneTexte 5">
            <a:extLst>
              <a:ext uri="{FF2B5EF4-FFF2-40B4-BE49-F238E27FC236}">
                <a16:creationId xmlns:a16="http://schemas.microsoft.com/office/drawing/2014/main" id="{3C11761C-263E-45C3-97A5-B51A93B7A193}"/>
              </a:ext>
            </a:extLst>
          </p:cNvPr>
          <p:cNvSpPr txBox="1"/>
          <p:nvPr/>
        </p:nvSpPr>
        <p:spPr>
          <a:xfrm>
            <a:off x="1897818" y="5806930"/>
            <a:ext cx="8011486" cy="646331"/>
          </a:xfrm>
          <a:prstGeom prst="rect">
            <a:avLst/>
          </a:prstGeom>
          <a:noFill/>
        </p:spPr>
        <p:txBody>
          <a:bodyPr wrap="square" rtlCol="0">
            <a:spAutoFit/>
          </a:bodyPr>
          <a:lstStyle/>
          <a:p>
            <a:pPr algn="ctr"/>
            <a:r>
              <a:rPr lang="fr-CA" dirty="0">
                <a:solidFill>
                  <a:schemeClr val="bg1"/>
                </a:solidFill>
              </a:rPr>
              <a:t>S’il y a plus de 4 photos, les boutons </a:t>
            </a:r>
            <a:r>
              <a:rPr lang="en-CA" dirty="0">
                <a:solidFill>
                  <a:schemeClr val="bg1"/>
                </a:solidFill>
              </a:rPr>
              <a:t>◀▶ </a:t>
            </a:r>
            <a:r>
              <a:rPr lang="en-CA" dirty="0" err="1">
                <a:solidFill>
                  <a:schemeClr val="bg1"/>
                </a:solidFill>
              </a:rPr>
              <a:t>permettent</a:t>
            </a:r>
            <a:r>
              <a:rPr lang="en-CA" dirty="0">
                <a:solidFill>
                  <a:schemeClr val="bg1"/>
                </a:solidFill>
              </a:rPr>
              <a:t> de </a:t>
            </a:r>
            <a:r>
              <a:rPr lang="en-CA" dirty="0" err="1">
                <a:solidFill>
                  <a:schemeClr val="bg1"/>
                </a:solidFill>
              </a:rPr>
              <a:t>voir</a:t>
            </a:r>
            <a:r>
              <a:rPr lang="en-CA" dirty="0">
                <a:solidFill>
                  <a:schemeClr val="bg1"/>
                </a:solidFill>
              </a:rPr>
              <a:t> les </a:t>
            </a:r>
            <a:r>
              <a:rPr lang="en-CA" dirty="0" err="1">
                <a:solidFill>
                  <a:schemeClr val="bg1"/>
                </a:solidFill>
              </a:rPr>
              <a:t>autres</a:t>
            </a:r>
            <a:r>
              <a:rPr lang="en-CA" dirty="0">
                <a:solidFill>
                  <a:schemeClr val="bg1"/>
                </a:solidFill>
              </a:rPr>
              <a:t> photos.</a:t>
            </a:r>
            <a:endParaRPr lang="fr-CA" dirty="0">
              <a:solidFill>
                <a:schemeClr val="bg1"/>
              </a:solidFill>
            </a:endParaRPr>
          </a:p>
        </p:txBody>
      </p:sp>
    </p:spTree>
    <p:extLst>
      <p:ext uri="{BB962C8B-B14F-4D97-AF65-F5344CB8AC3E}">
        <p14:creationId xmlns:p14="http://schemas.microsoft.com/office/powerpoint/2010/main" val="245232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a:t> Masonry</a:t>
            </a:r>
          </a:p>
          <a:p>
            <a:pPr lvl="1"/>
            <a:r>
              <a:rPr lang="fr-CA"/>
              <a:t> </a:t>
            </a:r>
            <a:r>
              <a:rPr lang="fr-CA">
                <a:solidFill>
                  <a:srgbClr val="FA4098"/>
                </a:solidFill>
              </a:rPr>
              <a:t>Étape 1</a:t>
            </a:r>
            <a:r>
              <a:rPr lang="fr-CA"/>
              <a:t> : Inclure les 2 librairies suivantes </a:t>
            </a:r>
            <a:r>
              <a:rPr lang="en-CA"/>
              <a:t>📦</a:t>
            </a:r>
            <a:endParaRPr lang="fr-CA"/>
          </a:p>
          <a:p>
            <a:pPr lvl="2"/>
            <a:r>
              <a:rPr lang="fr-CA"/>
              <a:t> </a:t>
            </a:r>
            <a:r>
              <a:rPr lang="fr-CA" b="1">
                <a:solidFill>
                  <a:schemeClr val="tx1"/>
                </a:solidFill>
                <a:latin typeface="Courier New" panose="02070309020205020404" pitchFamily="49" charset="0"/>
                <a:cs typeface="Courier New" panose="02070309020205020404" pitchFamily="49" charset="0"/>
              </a:rPr>
              <a:t>npm install imagesloaded</a:t>
            </a:r>
          </a:p>
          <a:p>
            <a:pPr lvl="2"/>
            <a:r>
              <a:rPr lang="fr-CA"/>
              <a:t> </a:t>
            </a:r>
            <a:r>
              <a:rPr lang="fr-CA" b="1">
                <a:solidFill>
                  <a:schemeClr val="tx1"/>
                </a:solidFill>
                <a:latin typeface="Courier New" panose="02070309020205020404" pitchFamily="49" charset="0"/>
                <a:cs typeface="Courier New" panose="02070309020205020404" pitchFamily="49" charset="0"/>
              </a:rPr>
              <a:t>npm install masonry-layout</a:t>
            </a:r>
          </a:p>
          <a:p>
            <a:pPr lvl="2"/>
            <a:endParaRPr lang="fr-CA"/>
          </a:p>
          <a:p>
            <a:pPr lvl="1"/>
            <a:r>
              <a:rPr lang="fr-CA"/>
              <a:t> </a:t>
            </a:r>
            <a:r>
              <a:rPr lang="fr-CA">
                <a:solidFill>
                  <a:srgbClr val="FA4098"/>
                </a:solidFill>
              </a:rPr>
              <a:t>Étape 2 </a:t>
            </a:r>
            <a:r>
              <a:rPr lang="fr-CA"/>
              <a:t>: Dans le fichier </a:t>
            </a:r>
            <a:r>
              <a:rPr lang="fr-CA">
                <a:solidFill>
                  <a:srgbClr val="FA4098"/>
                </a:solidFill>
              </a:rPr>
              <a:t>angular.json</a:t>
            </a:r>
            <a:r>
              <a:rPr lang="fr-CA"/>
              <a:t>, dans la section </a:t>
            </a:r>
            <a:r>
              <a:rPr lang="fr-CA">
                <a:solidFill>
                  <a:schemeClr val="tx1"/>
                </a:solidFill>
              </a:rPr>
              <a:t>"build"</a:t>
            </a:r>
            <a:r>
              <a:rPr lang="fr-CA"/>
              <a:t>, ajouter ces deux scripts dans la partie </a:t>
            </a:r>
            <a:r>
              <a:rPr lang="fr-CA">
                <a:solidFill>
                  <a:schemeClr val="tx1"/>
                </a:solidFill>
              </a:rPr>
              <a:t>"scripts"</a:t>
            </a:r>
            <a:r>
              <a:rPr lang="fr-CA"/>
              <a:t>.</a:t>
            </a:r>
            <a:endParaRPr lang="fr-CA" dirty="0"/>
          </a:p>
        </p:txBody>
      </p:sp>
      <p:sp>
        <p:nvSpPr>
          <p:cNvPr id="4" name="ZoneTexte 3">
            <a:extLst>
              <a:ext uri="{FF2B5EF4-FFF2-40B4-BE49-F238E27FC236}">
                <a16:creationId xmlns:a16="http://schemas.microsoft.com/office/drawing/2014/main" id="{F2C45235-D733-49A2-A34C-B1E15EA9B625}"/>
              </a:ext>
            </a:extLst>
          </p:cNvPr>
          <p:cNvSpPr txBox="1"/>
          <p:nvPr/>
        </p:nvSpPr>
        <p:spPr>
          <a:xfrm>
            <a:off x="0" y="6350991"/>
            <a:ext cx="4492752" cy="523220"/>
          </a:xfrm>
          <a:prstGeom prst="rect">
            <a:avLst/>
          </a:prstGeom>
          <a:noFill/>
        </p:spPr>
        <p:txBody>
          <a:bodyPr wrap="square" rtlCol="0">
            <a:spAutoFit/>
          </a:bodyPr>
          <a:lstStyle/>
          <a:p>
            <a:r>
              <a:rPr lang="fr-CA" sz="1400">
                <a:hlinkClick r:id="rId2"/>
              </a:rPr>
              <a:t>https://masonry.desandro.com/</a:t>
            </a:r>
            <a:endParaRPr lang="fr-CA" sz="1400"/>
          </a:p>
          <a:p>
            <a:r>
              <a:rPr lang="fr-CA" sz="1400">
                <a:hlinkClick r:id="rId3"/>
              </a:rPr>
              <a:t>https://imagesloaded.desandro.com/</a:t>
            </a:r>
            <a:endParaRPr lang="fr-CA" sz="1400"/>
          </a:p>
        </p:txBody>
      </p:sp>
      <p:sp>
        <p:nvSpPr>
          <p:cNvPr id="7" name="ZoneTexte 6">
            <a:extLst>
              <a:ext uri="{FF2B5EF4-FFF2-40B4-BE49-F238E27FC236}">
                <a16:creationId xmlns:a16="http://schemas.microsoft.com/office/drawing/2014/main" id="{F7A6E526-6A6B-47CF-A860-F5E21C166BCC}"/>
              </a:ext>
            </a:extLst>
          </p:cNvPr>
          <p:cNvSpPr txBox="1"/>
          <p:nvPr/>
        </p:nvSpPr>
        <p:spPr>
          <a:xfrm>
            <a:off x="1522038" y="4735860"/>
            <a:ext cx="8772144" cy="1200329"/>
          </a:xfrm>
          <a:prstGeom prst="rect">
            <a:avLst/>
          </a:prstGeom>
          <a:solidFill>
            <a:schemeClr val="tx1"/>
          </a:solidFill>
          <a:ln w="28575">
            <a:solidFill>
              <a:srgbClr val="739CD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"scripts":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solidFill>
                  <a:schemeClr val="bg1"/>
                </a:solidFill>
                <a:latin typeface="Courier New" panose="02070309020205020404" pitchFamily="49" charset="0"/>
                <a:cs typeface="Courier New" panose="02070309020205020404" pitchFamily="49" charset="0"/>
              </a:rPr>
              <a:t>    </a:t>
            </a:r>
            <a:r>
              <a:rPr kumimoji="0" lang="en-US" altLang="en-US" sz="18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"node_modules/imagesloaded/imagesloaded.pkgd.min.js",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"node_modules/masonry-layout/dist/masonry.pkgd.min.js"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endParaRPr kumimoji="0" lang="en-US" altLang="en-US" sz="4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97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201336" y="1979802"/>
            <a:ext cx="10956021" cy="4731391"/>
          </a:xfrm>
        </p:spPr>
        <p:txBody>
          <a:bodyPr>
            <a:normAutofit fontScale="92500" lnSpcReduction="20000"/>
          </a:bodyPr>
          <a:lstStyle/>
          <a:p>
            <a:r>
              <a:rPr lang="fr-CA" dirty="0"/>
              <a:t> </a:t>
            </a:r>
            <a:r>
              <a:rPr lang="fr-CA" dirty="0" err="1"/>
              <a:t>Masonry</a:t>
            </a:r>
            <a:endParaRPr lang="fr-CA" dirty="0"/>
          </a:p>
          <a:p>
            <a:pPr lvl="1"/>
            <a:r>
              <a:rPr lang="fr-CA" dirty="0"/>
              <a:t> </a:t>
            </a:r>
            <a:r>
              <a:rPr lang="fr-CA" dirty="0">
                <a:solidFill>
                  <a:srgbClr val="FA4098"/>
                </a:solidFill>
              </a:rPr>
              <a:t>Étape 3 </a:t>
            </a:r>
            <a:r>
              <a:rPr lang="fr-CA" dirty="0"/>
              <a:t>: Déclarer deux variables spéciales </a:t>
            </a:r>
            <a:r>
              <a:rPr lang="fr-CA" u="sng" dirty="0">
                <a:solidFill>
                  <a:srgbClr val="FA4098"/>
                </a:solidFill>
              </a:rPr>
              <a:t>au-dessus du composant</a:t>
            </a:r>
            <a:r>
              <a:rPr lang="fr-CA" dirty="0"/>
              <a:t> où on compte afficher les photos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marL="457200" lvl="1" indent="0">
              <a:buNone/>
            </a:pPr>
            <a:endParaRPr lang="fr-CA" dirty="0"/>
          </a:p>
          <a:p>
            <a:pPr lvl="1"/>
            <a:r>
              <a:rPr lang="fr-CA" dirty="0"/>
              <a:t> </a:t>
            </a:r>
            <a:r>
              <a:rPr lang="fr-CA" dirty="0">
                <a:solidFill>
                  <a:srgbClr val="FA4098"/>
                </a:solidFill>
              </a:rPr>
              <a:t>Étape 4</a:t>
            </a:r>
            <a:r>
              <a:rPr lang="fr-CA" dirty="0"/>
              <a:t> : Insérer la grille et les photos dans le HTML :</a:t>
            </a:r>
          </a:p>
          <a:p>
            <a:pPr lvl="1"/>
            <a:endParaRPr lang="fr-CA" dirty="0"/>
          </a:p>
          <a:p>
            <a:pPr lvl="1"/>
            <a:endParaRPr lang="fr-CA" dirty="0"/>
          </a:p>
          <a:p>
            <a:pPr lvl="2"/>
            <a:endParaRPr lang="fr-CA" dirty="0"/>
          </a:p>
          <a:p>
            <a:pPr lvl="2"/>
            <a:r>
              <a:rPr lang="fr-CA" dirty="0"/>
              <a:t> Utilisez le moins de CSS / Bootstrap possible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 (Ne pas la mettre dans un </a:t>
            </a:r>
            <a:r>
              <a:rPr lang="fr-CA" dirty="0">
                <a:solidFill>
                  <a:srgbClr val="FA4098"/>
                </a:solidFill>
              </a:rPr>
              <a:t>col-3</a:t>
            </a:r>
            <a:r>
              <a:rPr lang="fr-CA" dirty="0"/>
              <a:t>...)</a:t>
            </a:r>
          </a:p>
        </p:txBody>
      </p:sp>
      <p:pic>
        <p:nvPicPr>
          <p:cNvPr id="5" name="Image 4">
            <a:extLst>
              <a:ext uri="{FF2B5EF4-FFF2-40B4-BE49-F238E27FC236}">
                <a16:creationId xmlns:a16="http://schemas.microsoft.com/office/drawing/2014/main" id="{846F6244-858D-446C-B2F9-A32624510CA0}"/>
              </a:ext>
            </a:extLst>
          </p:cNvPr>
          <p:cNvPicPr>
            <a:picLocks noChangeAspect="1"/>
          </p:cNvPicPr>
          <p:nvPr/>
        </p:nvPicPr>
        <p:blipFill>
          <a:blip r:embed="rId2"/>
          <a:stretch>
            <a:fillRect/>
          </a:stretch>
        </p:blipFill>
        <p:spPr>
          <a:xfrm>
            <a:off x="3696800" y="2572512"/>
            <a:ext cx="3364610" cy="1705834"/>
          </a:xfrm>
          <a:prstGeom prst="rect">
            <a:avLst/>
          </a:prstGeom>
          <a:ln w="28575">
            <a:solidFill>
              <a:srgbClr val="739CD1"/>
            </a:solidFill>
          </a:ln>
        </p:spPr>
      </p:pic>
      <p:sp>
        <p:nvSpPr>
          <p:cNvPr id="6" name="Flèche : droite 5">
            <a:extLst>
              <a:ext uri="{FF2B5EF4-FFF2-40B4-BE49-F238E27FC236}">
                <a16:creationId xmlns:a16="http://schemas.microsoft.com/office/drawing/2014/main" id="{6725E90B-9BB7-4F2F-A02A-61BE120F1C9C}"/>
              </a:ext>
            </a:extLst>
          </p:cNvPr>
          <p:cNvSpPr/>
          <p:nvPr/>
        </p:nvSpPr>
        <p:spPr>
          <a:xfrm rot="10800000">
            <a:off x="6031186" y="2668986"/>
            <a:ext cx="1030224" cy="457200"/>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1">
            <a:extLst>
              <a:ext uri="{FF2B5EF4-FFF2-40B4-BE49-F238E27FC236}">
                <a16:creationId xmlns:a16="http://schemas.microsoft.com/office/drawing/2014/main" id="{44FB1197-F997-4C07-B9BA-FE8E7762C84B}"/>
              </a:ext>
            </a:extLst>
          </p:cNvPr>
          <p:cNvSpPr>
            <a:spLocks noChangeArrowheads="1"/>
          </p:cNvSpPr>
          <p:nvPr/>
        </p:nvSpPr>
        <p:spPr bwMode="auto">
          <a:xfrm>
            <a:off x="1034123" y="4871056"/>
            <a:ext cx="8906256" cy="738664"/>
          </a:xfrm>
          <a:prstGeom prst="rect">
            <a:avLst/>
          </a:prstGeom>
          <a:solidFill>
            <a:schemeClr val="tx1"/>
          </a:solidFill>
          <a:ln w="28575">
            <a:solidFill>
              <a:srgbClr val="739CD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&lt;div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class</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="grid"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urier New" panose="02070309020205020404" pitchFamily="49" charset="0"/>
                <a:cs typeface="Courier New" panose="02070309020205020404" pitchFamily="49" charset="0"/>
              </a:rPr>
              <a:t>   </a:t>
            </a:r>
            <a:r>
              <a:rPr lang="en-US" altLang="en-US" sz="1400" dirty="0">
                <a:solidFill>
                  <a:schemeClr val="bg1"/>
                </a:solidFill>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&lt;</a:t>
            </a:r>
            <a:r>
              <a:rPr kumimoji="0" lang="en-US" altLang="en-US" sz="140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img</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src</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i</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 class </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="grid-item" </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ngFor</a:t>
            </a:r>
            <a:r>
              <a:rPr kumimoji="0" lang="en-US" altLang="en-US" sz="14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"let </a:t>
            </a:r>
            <a:r>
              <a:rPr kumimoji="0" lang="en-US" altLang="en-US" sz="140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i</a:t>
            </a:r>
            <a:r>
              <a:rPr kumimoji="0" lang="en-US" altLang="en-US" sz="140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of images"&gt; &lt;/div&gt; </a:t>
            </a:r>
          </a:p>
        </p:txBody>
      </p:sp>
      <p:sp>
        <p:nvSpPr>
          <p:cNvPr id="8" name="ZoneTexte 7">
            <a:extLst>
              <a:ext uri="{FF2B5EF4-FFF2-40B4-BE49-F238E27FC236}">
                <a16:creationId xmlns:a16="http://schemas.microsoft.com/office/drawing/2014/main" id="{3CC488F2-54D5-465D-8A96-D80040C292EC}"/>
              </a:ext>
            </a:extLst>
          </p:cNvPr>
          <p:cNvSpPr txBox="1"/>
          <p:nvPr/>
        </p:nvSpPr>
        <p:spPr>
          <a:xfrm>
            <a:off x="8495201" y="3773129"/>
            <a:ext cx="3433702" cy="830997"/>
          </a:xfrm>
          <a:prstGeom prst="rect">
            <a:avLst/>
          </a:prstGeom>
          <a:solidFill>
            <a:srgbClr val="FFFFFF"/>
          </a:solidFill>
          <a:ln w="19050">
            <a:solidFill>
              <a:srgbClr val="739CD1"/>
            </a:solidFill>
          </a:ln>
        </p:spPr>
        <p:txBody>
          <a:bodyPr wrap="square" rtlCol="0">
            <a:spAutoFit/>
          </a:bodyPr>
          <a:lstStyle/>
          <a:p>
            <a:r>
              <a:rPr lang="fr-CA" sz="1600">
                <a:solidFill>
                  <a:srgbClr val="739CD1"/>
                </a:solidFill>
              </a:rPr>
              <a:t>Bien entendu, dans votre cas, il se peut que vous mettiez autre chose que simplement </a:t>
            </a:r>
            <a:r>
              <a:rPr lang="fr-CA" sz="1600">
                <a:solidFill>
                  <a:srgbClr val="FA4098"/>
                </a:solidFill>
              </a:rPr>
              <a:t>"i"</a:t>
            </a:r>
            <a:r>
              <a:rPr lang="fr-CA" sz="1600">
                <a:solidFill>
                  <a:srgbClr val="739CD1"/>
                </a:solidFill>
              </a:rPr>
              <a:t> pour </a:t>
            </a:r>
            <a:r>
              <a:rPr lang="fr-CA" sz="1600">
                <a:solidFill>
                  <a:srgbClr val="FA4098"/>
                </a:solidFill>
              </a:rPr>
              <a:t>[src]</a:t>
            </a:r>
            <a:r>
              <a:rPr lang="fr-CA" sz="1600">
                <a:solidFill>
                  <a:srgbClr val="739CD1"/>
                </a:solidFill>
              </a:rPr>
              <a:t>.</a:t>
            </a:r>
          </a:p>
        </p:txBody>
      </p:sp>
    </p:spTree>
    <p:extLst>
      <p:ext uri="{BB962C8B-B14F-4D97-AF65-F5344CB8AC3E}">
        <p14:creationId xmlns:p14="http://schemas.microsoft.com/office/powerpoint/2010/main" val="219523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Plan de la séance</a:t>
            </a:r>
          </a:p>
        </p:txBody>
      </p:sp>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a:t>
            </a:r>
            <a:r>
              <a:rPr lang="en-CA" noProof="0" dirty="0" err="1"/>
              <a:t>Rôles</a:t>
            </a:r>
            <a:r>
              <a:rPr lang="en-CA" noProof="0" dirty="0"/>
              <a:t> </a:t>
            </a:r>
          </a:p>
          <a:p>
            <a:r>
              <a:rPr lang="en-CA" dirty="0"/>
              <a:t>Qui suis-je et que peux-je ?</a:t>
            </a:r>
            <a:endParaRPr lang="fr-CA" noProof="0" dirty="0"/>
          </a:p>
          <a:p>
            <a:r>
              <a:rPr lang="fr-CA" noProof="0" dirty="0">
                <a:solidFill>
                  <a:srgbClr val="739CD1"/>
                </a:solidFill>
              </a:rPr>
              <a:t> </a:t>
            </a:r>
            <a:r>
              <a:rPr lang="en-CA" dirty="0"/>
              <a:t>Librairie JS ✨</a:t>
            </a:r>
          </a:p>
          <a:p>
            <a:pPr lvl="1"/>
            <a:r>
              <a:rPr lang="en-CA" sz="2400" dirty="0"/>
              <a:t> </a:t>
            </a:r>
            <a:r>
              <a:rPr lang="en-CA" sz="2400" dirty="0" err="1"/>
              <a:t>Affichage</a:t>
            </a:r>
            <a:r>
              <a:rPr lang="en-CA" sz="2400" dirty="0"/>
              <a:t> </a:t>
            </a:r>
            <a:r>
              <a:rPr lang="en-CA" sz="2400" dirty="0" err="1"/>
              <a:t>élégant</a:t>
            </a:r>
            <a:r>
              <a:rPr lang="fr-CA" sz="2400" dirty="0"/>
              <a:t> </a:t>
            </a:r>
            <a:r>
              <a:rPr lang="en-CA" sz="2400" dirty="0" err="1"/>
              <a:t>d’images</a:t>
            </a:r>
            <a:endParaRPr lang="fr-CA" sz="2400" dirty="0"/>
          </a:p>
          <a:p>
            <a:r>
              <a:rPr lang="fr-CA" dirty="0"/>
              <a:t> Envoyer une image au client </a:t>
            </a:r>
            <a:r>
              <a:rPr lang="en-CA" dirty="0"/>
              <a:t>📷</a:t>
            </a:r>
            <a:endParaRPr lang="fr-CA" dirty="0"/>
          </a:p>
          <a:p>
            <a:pPr lvl="1"/>
            <a:r>
              <a:rPr lang="fr-CA" sz="2400" dirty="0"/>
              <a:t> Avec un peu plus de sécurité cette fois</a:t>
            </a:r>
          </a:p>
          <a:p>
            <a:endParaRPr lang="fr-CA" dirty="0">
              <a:solidFill>
                <a:srgbClr val="9073D1"/>
              </a:solidFill>
            </a:endParaRPr>
          </a:p>
        </p:txBody>
      </p:sp>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normAutofit/>
          </a:bodyPr>
          <a:lstStyle/>
          <a:p>
            <a:r>
              <a:rPr lang="fr-CA"/>
              <a:t> Masonry</a:t>
            </a:r>
          </a:p>
          <a:p>
            <a:pPr lvl="1"/>
            <a:r>
              <a:rPr lang="fr-CA"/>
              <a:t> </a:t>
            </a:r>
            <a:r>
              <a:rPr lang="fr-CA">
                <a:solidFill>
                  <a:srgbClr val="FA4098"/>
                </a:solidFill>
              </a:rPr>
              <a:t>Étape 4 (Alternative) </a:t>
            </a:r>
            <a:r>
              <a:rPr lang="fr-CA"/>
              <a:t>: Si votre élément avec la classe .grid-item ne contient pas qu’une image ...</a:t>
            </a:r>
          </a:p>
          <a:p>
            <a:pPr marL="457200" lvl="1" indent="0">
              <a:buNone/>
            </a:pPr>
            <a:endParaRPr lang="fr-CA"/>
          </a:p>
          <a:p>
            <a:pPr lvl="1"/>
            <a:endParaRPr lang="fr-CA"/>
          </a:p>
          <a:p>
            <a:pPr lvl="1"/>
            <a:endParaRPr lang="fr-CA"/>
          </a:p>
          <a:p>
            <a:pPr marL="457200" lvl="1" indent="0">
              <a:buNone/>
            </a:pPr>
            <a:endParaRPr lang="fr-CA"/>
          </a:p>
          <a:p>
            <a:pPr lvl="2"/>
            <a:r>
              <a:rPr lang="fr-CA"/>
              <a:t> Utilisez le moins de CSS / Bootstrap possible pour l’affichage de la </a:t>
            </a:r>
            <a:r>
              <a:rPr lang="fr-CA">
                <a:solidFill>
                  <a:srgbClr val="FA4098"/>
                </a:solidFill>
              </a:rPr>
              <a:t>#masongrid</a:t>
            </a:r>
            <a:r>
              <a:rPr lang="fr-CA"/>
              <a:t>. (Pour éviter les conflits)</a:t>
            </a:r>
          </a:p>
          <a:p>
            <a:pPr lvl="2"/>
            <a:r>
              <a:rPr lang="fr-CA"/>
              <a:t> La </a:t>
            </a:r>
            <a:r>
              <a:rPr lang="fr-CA">
                <a:solidFill>
                  <a:srgbClr val="FA4098"/>
                </a:solidFill>
              </a:rPr>
              <a:t>#masongrid</a:t>
            </a:r>
            <a:r>
              <a:rPr lang="fr-CA"/>
              <a:t> doit disposer d’une grande largeur. (Ne pas la mettre dans un </a:t>
            </a:r>
            <a:r>
              <a:rPr lang="fr-CA">
                <a:solidFill>
                  <a:srgbClr val="FA4098"/>
                </a:solidFill>
              </a:rPr>
              <a:t>col-3</a:t>
            </a:r>
            <a:r>
              <a:rPr lang="fr-CA"/>
              <a:t>...)</a:t>
            </a:r>
          </a:p>
          <a:p>
            <a:pPr marL="457200" lvl="1" indent="0">
              <a:buNone/>
            </a:pPr>
            <a:endParaRPr lang="fr-CA"/>
          </a:p>
        </p:txBody>
      </p:sp>
      <p:pic>
        <p:nvPicPr>
          <p:cNvPr id="5" name="Image 4">
            <a:extLst>
              <a:ext uri="{FF2B5EF4-FFF2-40B4-BE49-F238E27FC236}">
                <a16:creationId xmlns:a16="http://schemas.microsoft.com/office/drawing/2014/main" id="{4311DF42-0CDF-4D5F-93C0-1DF0AAA4F8DF}"/>
              </a:ext>
            </a:extLst>
          </p:cNvPr>
          <p:cNvPicPr>
            <a:picLocks noChangeAspect="1"/>
          </p:cNvPicPr>
          <p:nvPr/>
        </p:nvPicPr>
        <p:blipFill>
          <a:blip r:embed="rId2"/>
          <a:stretch>
            <a:fillRect/>
          </a:stretch>
        </p:blipFill>
        <p:spPr>
          <a:xfrm>
            <a:off x="803817" y="3429000"/>
            <a:ext cx="10820513" cy="1196025"/>
          </a:xfrm>
          <a:prstGeom prst="rect">
            <a:avLst/>
          </a:prstGeom>
          <a:ln w="28575">
            <a:solidFill>
              <a:srgbClr val="739CD1"/>
            </a:solidFill>
          </a:ln>
        </p:spPr>
      </p:pic>
    </p:spTree>
    <p:extLst>
      <p:ext uri="{BB962C8B-B14F-4D97-AF65-F5344CB8AC3E}">
        <p14:creationId xmlns:p14="http://schemas.microsoft.com/office/powerpoint/2010/main" val="282451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5 </a:t>
            </a:r>
            <a:r>
              <a:rPr lang="fr-CA" dirty="0"/>
              <a:t>: Exemple pour le CSS</a:t>
            </a:r>
          </a:p>
          <a:p>
            <a:pPr lvl="2"/>
            <a:r>
              <a:rPr lang="fr-CA" dirty="0"/>
              <a:t> </a:t>
            </a:r>
            <a:r>
              <a:rPr lang="fr-CA" dirty="0">
                <a:solidFill>
                  <a:srgbClr val="FA4098"/>
                </a:solidFill>
              </a:rPr>
              <a:t>Attention</a:t>
            </a:r>
            <a:r>
              <a:rPr lang="fr-CA" dirty="0"/>
              <a:t> ! Il est possible que vous deviez changez la valeur associée à </a:t>
            </a:r>
            <a:r>
              <a:rPr lang="fr-CA" dirty="0" err="1">
                <a:solidFill>
                  <a:srgbClr val="FA4098"/>
                </a:solidFill>
              </a:rPr>
              <a:t>width</a:t>
            </a:r>
            <a:r>
              <a:rPr lang="fr-CA" dirty="0"/>
              <a:t> pour que le résultat soit joli. </a:t>
            </a:r>
            <a:r>
              <a:rPr lang="fr-CA" i="1" dirty="0"/>
              <a:t>Essais et erreurs </a:t>
            </a:r>
            <a:r>
              <a:rPr lang="fr-CA" dirty="0"/>
              <a:t>! </a:t>
            </a:r>
            <a:r>
              <a:rPr lang="en-CA" dirty="0"/>
              <a:t>🙄</a:t>
            </a:r>
          </a:p>
          <a:p>
            <a:pPr lvl="2"/>
            <a:endParaRPr lang="en-CA" dirty="0"/>
          </a:p>
          <a:p>
            <a:pPr lvl="2"/>
            <a:endParaRPr lang="en-CA" dirty="0"/>
          </a:p>
          <a:p>
            <a:pPr lvl="2"/>
            <a:endParaRPr lang="en-CA" dirty="0"/>
          </a:p>
          <a:p>
            <a:pPr lvl="2"/>
            <a:endParaRPr lang="en-CA" dirty="0"/>
          </a:p>
          <a:p>
            <a:pPr marL="914400" lvl="2" indent="0">
              <a:buNone/>
            </a:pPr>
            <a:endParaRPr lang="en-CA" dirty="0"/>
          </a:p>
          <a:p>
            <a:pPr lvl="1"/>
            <a:r>
              <a:rPr lang="fr-CA" dirty="0"/>
              <a:t> </a:t>
            </a:r>
            <a:r>
              <a:rPr lang="fr-CA" dirty="0">
                <a:solidFill>
                  <a:srgbClr val="FA4098"/>
                </a:solidFill>
              </a:rPr>
              <a:t>Étape 6</a:t>
            </a:r>
            <a:r>
              <a:rPr lang="fr-CA" dirty="0"/>
              <a:t> : Créer un </a:t>
            </a:r>
            <a:r>
              <a:rPr lang="fr-CA" dirty="0">
                <a:solidFill>
                  <a:srgbClr val="FA4098"/>
                </a:solidFill>
              </a:rPr>
              <a:t>@ViewChild </a:t>
            </a:r>
            <a:r>
              <a:rPr lang="fr-CA" dirty="0"/>
              <a:t>pour la grille et un </a:t>
            </a:r>
            <a:r>
              <a:rPr lang="fr-CA" dirty="0">
                <a:solidFill>
                  <a:srgbClr val="FA4098"/>
                </a:solidFill>
              </a:rPr>
              <a:t>@ViewChildren </a:t>
            </a:r>
            <a:r>
              <a:rPr lang="fr-CA" dirty="0"/>
              <a:t>pour la liste d’images dans la classe de votre composant.</a:t>
            </a:r>
          </a:p>
        </p:txBody>
      </p:sp>
      <p:sp>
        <p:nvSpPr>
          <p:cNvPr id="4" name="Rectangle 1">
            <a:extLst>
              <a:ext uri="{FF2B5EF4-FFF2-40B4-BE49-F238E27FC236}">
                <a16:creationId xmlns:a16="http://schemas.microsoft.com/office/drawing/2014/main" id="{143FEA2C-E598-480F-A651-1A157DC58FE3}"/>
              </a:ext>
            </a:extLst>
          </p:cNvPr>
          <p:cNvSpPr>
            <a:spLocks noChangeArrowheads="1"/>
          </p:cNvSpPr>
          <p:nvPr/>
        </p:nvSpPr>
        <p:spPr bwMode="auto">
          <a:xfrm>
            <a:off x="1286256" y="3821963"/>
            <a:ext cx="3906529" cy="830997"/>
          </a:xfrm>
          <a:prstGeom prst="rect">
            <a:avLst/>
          </a:prstGeom>
          <a:solidFill>
            <a:schemeClr val="tx1"/>
          </a:solidFill>
          <a:ln w="28575">
            <a:solidFill>
              <a:srgbClr val="739CD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.grid-item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margin: 0px 5px </a:t>
            </a:r>
            <a:r>
              <a:rPr kumimoji="0" lang="en-US" altLang="en-US" sz="16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5px</a:t>
            </a: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0px;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p:txBody>
      </p:sp>
      <p:sp>
        <p:nvSpPr>
          <p:cNvPr id="5" name="Rectangle 2">
            <a:extLst>
              <a:ext uri="{FF2B5EF4-FFF2-40B4-BE49-F238E27FC236}">
                <a16:creationId xmlns:a16="http://schemas.microsoft.com/office/drawing/2014/main" id="{7342F754-7E7E-41E2-964B-587A87C8504B}"/>
              </a:ext>
            </a:extLst>
          </p:cNvPr>
          <p:cNvSpPr>
            <a:spLocks noChangeArrowheads="1"/>
          </p:cNvSpPr>
          <p:nvPr/>
        </p:nvSpPr>
        <p:spPr bwMode="auto">
          <a:xfrm>
            <a:off x="1335875" y="5812384"/>
            <a:ext cx="8302752" cy="584775"/>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effectLst/>
                <a:latin typeface="Courier New" panose="02070309020205020404" pitchFamily="49" charset="0"/>
                <a:cs typeface="Courier New" panose="02070309020205020404" pitchFamily="49" charset="0"/>
              </a:rPr>
              <a:t>@ViewChild(</a:t>
            </a:r>
            <a:r>
              <a:rPr kumimoji="0" lang="en-US" altLang="en-US" sz="1600" b="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a:ln>
                  <a:noFill/>
                </a:ln>
                <a:effectLst/>
                <a:latin typeface="Courier New" panose="02070309020205020404" pitchFamily="49" charset="0"/>
                <a:cs typeface="Courier New" panose="02070309020205020404" pitchFamily="49" charset="0"/>
              </a:rPr>
              <a:t>) masongrid?: ElementRef; @ViewChildren(</a:t>
            </a:r>
            <a:r>
              <a:rPr kumimoji="0" lang="en-US" altLang="en-US" sz="1600" b="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a:ln>
                  <a:noFill/>
                </a:ln>
                <a:effectLst/>
                <a:latin typeface="Courier New" panose="02070309020205020404" pitchFamily="49" charset="0"/>
                <a:cs typeface="Courier New" panose="02070309020205020404" pitchFamily="49" charset="0"/>
              </a:rPr>
              <a:t>) masongriditems?: QueryList&lt;any&gt;; </a:t>
            </a:r>
          </a:p>
        </p:txBody>
      </p:sp>
      <p:sp>
        <p:nvSpPr>
          <p:cNvPr id="6" name="ZoneTexte 5">
            <a:extLst>
              <a:ext uri="{FF2B5EF4-FFF2-40B4-BE49-F238E27FC236}">
                <a16:creationId xmlns:a16="http://schemas.microsoft.com/office/drawing/2014/main" id="{DDF05371-5525-4A55-9FBA-6AB4EFDC5DAE}"/>
              </a:ext>
            </a:extLst>
          </p:cNvPr>
          <p:cNvSpPr txBox="1"/>
          <p:nvPr/>
        </p:nvSpPr>
        <p:spPr>
          <a:xfrm>
            <a:off x="1265771" y="6387944"/>
            <a:ext cx="6175248" cy="307777"/>
          </a:xfrm>
          <a:prstGeom prst="rect">
            <a:avLst/>
          </a:prstGeom>
          <a:noFill/>
        </p:spPr>
        <p:txBody>
          <a:bodyPr wrap="square" rtlCol="0">
            <a:spAutoFit/>
          </a:bodyPr>
          <a:lstStyle/>
          <a:p>
            <a:r>
              <a:rPr lang="fr-CA" sz="1400" dirty="0">
                <a:solidFill>
                  <a:schemeClr val="bg1"/>
                </a:solidFill>
              </a:rPr>
              <a:t>Vous aurez quelques importations à ajouter au-dessus de votre classe.</a:t>
            </a:r>
          </a:p>
        </p:txBody>
      </p:sp>
      <p:sp>
        <p:nvSpPr>
          <p:cNvPr id="7" name="Rectangle 1">
            <a:extLst>
              <a:ext uri="{FF2B5EF4-FFF2-40B4-BE49-F238E27FC236}">
                <a16:creationId xmlns:a16="http://schemas.microsoft.com/office/drawing/2014/main" id="{015DD3D3-C402-47A7-A224-85906F9492A2}"/>
              </a:ext>
            </a:extLst>
          </p:cNvPr>
          <p:cNvSpPr>
            <a:spLocks noChangeArrowheads="1"/>
          </p:cNvSpPr>
          <p:nvPr/>
        </p:nvSpPr>
        <p:spPr bwMode="auto">
          <a:xfrm>
            <a:off x="6175444" y="3821963"/>
            <a:ext cx="3906529" cy="830997"/>
          </a:xfrm>
          <a:prstGeom prst="rect">
            <a:avLst/>
          </a:prstGeom>
          <a:solidFill>
            <a:schemeClr val="tx1"/>
          </a:solidFill>
          <a:ln w="28575">
            <a:solidFill>
              <a:srgbClr val="739CD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.grid-item </a:t>
            </a:r>
            <a:r>
              <a:rPr kumimoji="0" lang="en-US" altLang="en-US" sz="16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img</a:t>
            </a: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width: 300px;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15912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124382" y="2021747"/>
            <a:ext cx="12140323" cy="3322040"/>
          </a:xfrm>
        </p:spPr>
        <p:txBody>
          <a:bodyPr/>
          <a:lstStyle/>
          <a:p>
            <a:r>
              <a:rPr lang="fr-CA" dirty="0"/>
              <a:t> </a:t>
            </a:r>
            <a:r>
              <a:rPr lang="fr-CA" dirty="0" err="1"/>
              <a:t>Masonry</a:t>
            </a:r>
            <a:endParaRPr lang="fr-CA" dirty="0"/>
          </a:p>
          <a:p>
            <a:pPr lvl="1"/>
            <a:r>
              <a:rPr lang="fr-CA" sz="2000" dirty="0"/>
              <a:t> </a:t>
            </a:r>
            <a:r>
              <a:rPr lang="fr-CA" sz="2000" dirty="0">
                <a:solidFill>
                  <a:srgbClr val="FA4098"/>
                </a:solidFill>
              </a:rPr>
              <a:t>Étape 7</a:t>
            </a:r>
            <a:r>
              <a:rPr lang="fr-CA" sz="2000" dirty="0"/>
              <a:t> : Ajouter les fonctions </a:t>
            </a:r>
            <a:r>
              <a:rPr lang="fr-CA" sz="2000" dirty="0" err="1">
                <a:solidFill>
                  <a:srgbClr val="FA4098"/>
                </a:solidFill>
              </a:rPr>
              <a:t>ngAfterViewInit</a:t>
            </a:r>
            <a:r>
              <a:rPr lang="fr-CA" sz="2000" dirty="0">
                <a:solidFill>
                  <a:srgbClr val="FA4098"/>
                </a:solidFill>
              </a:rPr>
              <a:t>()</a:t>
            </a:r>
            <a:r>
              <a:rPr lang="fr-CA" sz="2000" dirty="0"/>
              <a:t> et </a:t>
            </a:r>
            <a:r>
              <a:rPr lang="fr-CA" sz="2000" dirty="0" err="1">
                <a:solidFill>
                  <a:srgbClr val="FA4098"/>
                </a:solidFill>
              </a:rPr>
              <a:t>initMasonry</a:t>
            </a:r>
            <a:r>
              <a:rPr lang="fr-CA" sz="2000" dirty="0">
                <a:solidFill>
                  <a:srgbClr val="FA4098"/>
                </a:solidFill>
              </a:rPr>
              <a:t>() </a:t>
            </a:r>
            <a:r>
              <a:rPr lang="fr-CA" sz="2000" dirty="0"/>
              <a:t>dans la classe du composant.</a:t>
            </a:r>
            <a:endParaRPr lang="fr-CA" sz="2000" dirty="0">
              <a:solidFill>
                <a:srgbClr val="FA4098"/>
              </a:solidFill>
            </a:endParaRPr>
          </a:p>
          <a:p>
            <a:pPr lvl="2"/>
            <a:r>
              <a:rPr lang="fr-CA" sz="1600" dirty="0"/>
              <a:t> Ces deux fonctions seront lancées automatiquement au bon moment (quand le </a:t>
            </a:r>
            <a:r>
              <a:rPr lang="fr-CA" sz="1600" dirty="0">
                <a:solidFill>
                  <a:srgbClr val="FA4098"/>
                </a:solidFill>
              </a:rPr>
              <a:t>*</a:t>
            </a:r>
            <a:r>
              <a:rPr lang="fr-CA" sz="1600" dirty="0" err="1">
                <a:solidFill>
                  <a:srgbClr val="FA4098"/>
                </a:solidFill>
              </a:rPr>
              <a:t>ngFor</a:t>
            </a:r>
            <a:r>
              <a:rPr lang="fr-CA" sz="1600" dirty="0">
                <a:solidFill>
                  <a:srgbClr val="FA4098"/>
                </a:solidFill>
              </a:rPr>
              <a:t> </a:t>
            </a:r>
            <a:r>
              <a:rPr lang="fr-CA" sz="1600" dirty="0"/>
              <a:t>contenant les images aura été interprété) pour assurer le fonctionnement de </a:t>
            </a:r>
            <a:r>
              <a:rPr lang="fr-CA" sz="1600" dirty="0" err="1">
                <a:solidFill>
                  <a:srgbClr val="FA4098"/>
                </a:solidFill>
              </a:rPr>
              <a:t>Masonry</a:t>
            </a:r>
            <a:r>
              <a:rPr lang="fr-CA" sz="1600" dirty="0"/>
              <a:t>. En effet, </a:t>
            </a:r>
            <a:r>
              <a:rPr lang="fr-CA" sz="1600" dirty="0" err="1">
                <a:solidFill>
                  <a:srgbClr val="FA4098"/>
                </a:solidFill>
              </a:rPr>
              <a:t>ngInit</a:t>
            </a:r>
            <a:r>
              <a:rPr lang="fr-CA" sz="1600" dirty="0"/>
              <a:t> est lancé avant que la page soit affichée et cela n’est pas convenable </a:t>
            </a:r>
            <a:r>
              <a:rPr lang="en-CA" sz="1600" dirty="0"/>
              <a:t>😥</a:t>
            </a:r>
            <a:r>
              <a:rPr lang="fr-CA" sz="1600" dirty="0"/>
              <a:t>, donc on se dote de ces deux nouvelles fonctions.</a:t>
            </a:r>
          </a:p>
        </p:txBody>
      </p:sp>
      <p:sp>
        <p:nvSpPr>
          <p:cNvPr id="4" name="Rectangle 1">
            <a:extLst>
              <a:ext uri="{FF2B5EF4-FFF2-40B4-BE49-F238E27FC236}">
                <a16:creationId xmlns:a16="http://schemas.microsoft.com/office/drawing/2014/main" id="{8A1611D8-193C-4CD0-9FFA-3A6F81C80110}"/>
              </a:ext>
            </a:extLst>
          </p:cNvPr>
          <p:cNvSpPr>
            <a:spLocks noChangeArrowheads="1"/>
          </p:cNvSpPr>
          <p:nvPr/>
        </p:nvSpPr>
        <p:spPr bwMode="auto">
          <a:xfrm>
            <a:off x="680320" y="3456358"/>
            <a:ext cx="5833771" cy="3323987"/>
          </a:xfrm>
          <a:prstGeom prst="rect">
            <a:avLst/>
          </a:prstGeom>
          <a:solidFill>
            <a:schemeClr val="tx1"/>
          </a:solidFill>
          <a:ln w="28575">
            <a:solidFill>
              <a:srgbClr val="739CD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ngAfterViewInit()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this.masongriditems?.changes.subscribe(e =&gt;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this.initMasonry();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 le ngFor est déjà exécuté et contient un ou plusieurs éléments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if(this.masongriditems!.length &gt; 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this.initMasonry();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initMasonry()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var grid = this.masongrid?.nativeElement;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var msnry = new Masonry( grid,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solidFill>
                  <a:schemeClr val="bg1"/>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itemSelector: '.grid-item'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solidFill>
                  <a:schemeClr val="bg1"/>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imagesLoaded( grid ).on( 'progress', function()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msnry.layout();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p:txBody>
      </p:sp>
      <p:pic>
        <p:nvPicPr>
          <p:cNvPr id="6" name="Image 5">
            <a:extLst>
              <a:ext uri="{FF2B5EF4-FFF2-40B4-BE49-F238E27FC236}">
                <a16:creationId xmlns:a16="http://schemas.microsoft.com/office/drawing/2014/main" id="{6A64B7A2-C4A8-45CD-9FB2-811573518247}"/>
              </a:ext>
            </a:extLst>
          </p:cNvPr>
          <p:cNvPicPr>
            <a:picLocks noChangeAspect="1"/>
          </p:cNvPicPr>
          <p:nvPr/>
        </p:nvPicPr>
        <p:blipFill>
          <a:blip r:embed="rId2"/>
          <a:stretch>
            <a:fillRect/>
          </a:stretch>
        </p:blipFill>
        <p:spPr>
          <a:xfrm>
            <a:off x="7388297" y="3849490"/>
            <a:ext cx="4579909" cy="2274280"/>
          </a:xfrm>
          <a:prstGeom prst="rect">
            <a:avLst/>
          </a:prstGeom>
          <a:ln w="28575">
            <a:solidFill>
              <a:srgbClr val="739CD1"/>
            </a:solidFill>
          </a:ln>
        </p:spPr>
      </p:pic>
    </p:spTree>
    <p:extLst>
      <p:ext uri="{BB962C8B-B14F-4D97-AF65-F5344CB8AC3E}">
        <p14:creationId xmlns:p14="http://schemas.microsoft.com/office/powerpoint/2010/main" val="1830243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F2CAD6-1AC4-005C-634C-2D3F4DCAB62E}"/>
              </a:ext>
            </a:extLst>
          </p:cNvPr>
          <p:cNvSpPr>
            <a:spLocks noGrp="1"/>
          </p:cNvSpPr>
          <p:nvPr>
            <p:ph type="title"/>
          </p:nvPr>
        </p:nvSpPr>
        <p:spPr/>
        <p:txBody>
          <a:bodyPr/>
          <a:lstStyle/>
          <a:p>
            <a:r>
              <a:rPr lang="fr-CA" dirty="0"/>
              <a:t>Envoyer une image au client</a:t>
            </a:r>
          </a:p>
        </p:txBody>
      </p:sp>
      <p:sp>
        <p:nvSpPr>
          <p:cNvPr id="3" name="Espace réservé du texte 2">
            <a:extLst>
              <a:ext uri="{FF2B5EF4-FFF2-40B4-BE49-F238E27FC236}">
                <a16:creationId xmlns:a16="http://schemas.microsoft.com/office/drawing/2014/main" id="{004EE7AA-3113-37EF-ABF9-7A96DFB05590}"/>
              </a:ext>
            </a:extLst>
          </p:cNvPr>
          <p:cNvSpPr>
            <a:spLocks noGrp="1"/>
          </p:cNvSpPr>
          <p:nvPr>
            <p:ph type="body" idx="1"/>
          </p:nvPr>
        </p:nvSpPr>
        <p:spPr/>
        <p:txBody>
          <a:bodyPr/>
          <a:lstStyle/>
          <a:p>
            <a:endParaRPr lang="fr-CA"/>
          </a:p>
        </p:txBody>
      </p:sp>
    </p:spTree>
    <p:extLst>
      <p:ext uri="{BB962C8B-B14F-4D97-AF65-F5344CB8AC3E}">
        <p14:creationId xmlns:p14="http://schemas.microsoft.com/office/powerpoint/2010/main" val="206578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p:txBody>
          <a:bodyPr/>
          <a:lstStyle/>
          <a:p>
            <a:r>
              <a:rPr lang="fr-CA" dirty="0"/>
              <a:t>Méthode utilisée précédemment</a:t>
            </a:r>
          </a:p>
        </p:txBody>
      </p:sp>
      <p:pic>
        <p:nvPicPr>
          <p:cNvPr id="4" name="Image 3">
            <a:extLst>
              <a:ext uri="{FF2B5EF4-FFF2-40B4-BE49-F238E27FC236}">
                <a16:creationId xmlns:a16="http://schemas.microsoft.com/office/drawing/2014/main" id="{B623D576-67C3-41C2-88B0-680D3A868266}"/>
              </a:ext>
            </a:extLst>
          </p:cNvPr>
          <p:cNvPicPr>
            <a:picLocks noChangeAspect="1"/>
          </p:cNvPicPr>
          <p:nvPr/>
        </p:nvPicPr>
        <p:blipFill>
          <a:blip r:embed="rId2"/>
          <a:stretch>
            <a:fillRect/>
          </a:stretch>
        </p:blipFill>
        <p:spPr>
          <a:xfrm>
            <a:off x="4910022" y="2704674"/>
            <a:ext cx="6601657" cy="2708574"/>
          </a:xfrm>
          <a:prstGeom prst="rect">
            <a:avLst/>
          </a:prstGeom>
          <a:ln w="28575">
            <a:solidFill>
              <a:srgbClr val="7385D1"/>
            </a:solidFill>
          </a:ln>
        </p:spPr>
      </p:pic>
      <p:pic>
        <p:nvPicPr>
          <p:cNvPr id="5" name="Image 4">
            <a:extLst>
              <a:ext uri="{FF2B5EF4-FFF2-40B4-BE49-F238E27FC236}">
                <a16:creationId xmlns:a16="http://schemas.microsoft.com/office/drawing/2014/main" id="{92FB5565-6D87-45F6-A30E-68ABE069C7A7}"/>
              </a:ext>
            </a:extLst>
          </p:cNvPr>
          <p:cNvPicPr>
            <a:picLocks noChangeAspect="1"/>
          </p:cNvPicPr>
          <p:nvPr/>
        </p:nvPicPr>
        <p:blipFill>
          <a:blip r:embed="rId3"/>
          <a:stretch>
            <a:fillRect/>
          </a:stretch>
        </p:blipFill>
        <p:spPr>
          <a:xfrm>
            <a:off x="3322320" y="6134600"/>
            <a:ext cx="5792008" cy="314369"/>
          </a:xfrm>
          <a:prstGeom prst="rect">
            <a:avLst/>
          </a:prstGeom>
          <a:ln w="28575">
            <a:solidFill>
              <a:srgbClr val="7385D1"/>
            </a:solidFill>
          </a:ln>
        </p:spPr>
      </p:pic>
      <p:sp>
        <p:nvSpPr>
          <p:cNvPr id="6" name="ZoneTexte 5">
            <a:extLst>
              <a:ext uri="{FF2B5EF4-FFF2-40B4-BE49-F238E27FC236}">
                <a16:creationId xmlns:a16="http://schemas.microsoft.com/office/drawing/2014/main" id="{D7FE33C8-8FB7-4D0A-A6CB-B268591FE784}"/>
              </a:ext>
            </a:extLst>
          </p:cNvPr>
          <p:cNvSpPr txBox="1"/>
          <p:nvPr/>
        </p:nvSpPr>
        <p:spPr>
          <a:xfrm>
            <a:off x="3322320" y="5413248"/>
            <a:ext cx="5852160" cy="646331"/>
          </a:xfrm>
          <a:prstGeom prst="rect">
            <a:avLst/>
          </a:prstGeom>
          <a:noFill/>
        </p:spPr>
        <p:txBody>
          <a:bodyPr wrap="square" rtlCol="0">
            <a:spAutoFit/>
          </a:bodyPr>
          <a:lstStyle/>
          <a:p>
            <a:r>
              <a:rPr lang="fr-CA" dirty="0">
                <a:solidFill>
                  <a:schemeClr val="bg1"/>
                </a:solidFill>
              </a:rPr>
              <a:t>Dans le </a:t>
            </a:r>
            <a:r>
              <a:rPr lang="fr-CA" dirty="0" err="1">
                <a:solidFill>
                  <a:schemeClr val="bg1"/>
                </a:solidFill>
              </a:rPr>
              <a:t>template</a:t>
            </a:r>
            <a:r>
              <a:rPr lang="fr-CA" dirty="0">
                <a:solidFill>
                  <a:schemeClr val="bg1"/>
                </a:solidFill>
              </a:rPr>
              <a:t> HTML côté client, on appelle l’action (sans utiliser </a:t>
            </a:r>
            <a:r>
              <a:rPr lang="fr-CA" dirty="0" err="1">
                <a:solidFill>
                  <a:schemeClr val="bg1"/>
                </a:solidFill>
              </a:rPr>
              <a:t>HttpClient</a:t>
            </a:r>
            <a:r>
              <a:rPr lang="fr-CA" dirty="0">
                <a:solidFill>
                  <a:schemeClr val="bg1"/>
                </a:solidFill>
              </a:rPr>
              <a:t> et </a:t>
            </a:r>
            <a:r>
              <a:rPr lang="fr-CA" dirty="0" err="1">
                <a:solidFill>
                  <a:schemeClr val="bg1"/>
                </a:solidFill>
              </a:rPr>
              <a:t>poof</a:t>
            </a:r>
            <a:r>
              <a:rPr lang="fr-CA" dirty="0">
                <a:solidFill>
                  <a:schemeClr val="bg1"/>
                </a:solidFill>
              </a:rPr>
              <a:t> ! On affiche le fichier</a:t>
            </a:r>
          </a:p>
        </p:txBody>
      </p:sp>
    </p:spTree>
    <p:extLst>
      <p:ext uri="{BB962C8B-B14F-4D97-AF65-F5344CB8AC3E}">
        <p14:creationId xmlns:p14="http://schemas.microsoft.com/office/powerpoint/2010/main" val="815899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a:xfrm>
            <a:off x="251671" y="2063692"/>
            <a:ext cx="10042512" cy="3872497"/>
          </a:xfrm>
        </p:spPr>
        <p:txBody>
          <a:bodyPr/>
          <a:lstStyle/>
          <a:p>
            <a:r>
              <a:rPr lang="fr-CA" dirty="0"/>
              <a:t>... mais avec authentification !</a:t>
            </a:r>
          </a:p>
          <a:p>
            <a:pPr lvl="1"/>
            <a:r>
              <a:rPr lang="fr-CA" dirty="0"/>
              <a:t> </a:t>
            </a:r>
            <a:r>
              <a:rPr lang="fr-CA" dirty="0">
                <a:solidFill>
                  <a:srgbClr val="FA4098"/>
                </a:solidFill>
              </a:rPr>
              <a:t>Étape 1</a:t>
            </a:r>
            <a:r>
              <a:rPr lang="fr-CA" dirty="0"/>
              <a:t> : Mettre </a:t>
            </a:r>
            <a:r>
              <a:rPr lang="fr-CA" dirty="0">
                <a:solidFill>
                  <a:srgbClr val="FA4098"/>
                </a:solidFill>
              </a:rPr>
              <a:t>[</a:t>
            </a:r>
            <a:r>
              <a:rPr lang="fr-CA" dirty="0" err="1">
                <a:solidFill>
                  <a:srgbClr val="FA4098"/>
                </a:solidFill>
              </a:rPr>
              <a:t>Authorize</a:t>
            </a:r>
            <a:r>
              <a:rPr lang="fr-CA" dirty="0">
                <a:solidFill>
                  <a:srgbClr val="FA4098"/>
                </a:solidFill>
              </a:rPr>
              <a:t>]</a:t>
            </a:r>
            <a:r>
              <a:rPr lang="fr-CA" dirty="0"/>
              <a:t> au-dessus de l’action (ou de son contrôleur)</a:t>
            </a:r>
          </a:p>
        </p:txBody>
      </p:sp>
      <p:pic>
        <p:nvPicPr>
          <p:cNvPr id="5" name="Image 4">
            <a:extLst>
              <a:ext uri="{FF2B5EF4-FFF2-40B4-BE49-F238E27FC236}">
                <a16:creationId xmlns:a16="http://schemas.microsoft.com/office/drawing/2014/main" id="{E0CE2E78-51B9-453F-A9FA-A67368B898CA}"/>
              </a:ext>
            </a:extLst>
          </p:cNvPr>
          <p:cNvPicPr>
            <a:picLocks noChangeAspect="1"/>
          </p:cNvPicPr>
          <p:nvPr/>
        </p:nvPicPr>
        <p:blipFill>
          <a:blip r:embed="rId2"/>
          <a:stretch>
            <a:fillRect/>
          </a:stretch>
        </p:blipFill>
        <p:spPr>
          <a:xfrm>
            <a:off x="871569" y="2853686"/>
            <a:ext cx="7697274" cy="124794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577D49BA-53D5-44F3-B4DE-177B7CDDDB8E}"/>
              </a:ext>
            </a:extLst>
          </p:cNvPr>
          <p:cNvCxnSpPr>
            <a:cxnSpLocks/>
          </p:cNvCxnSpPr>
          <p:nvPr/>
        </p:nvCxnSpPr>
        <p:spPr>
          <a:xfrm flipH="1">
            <a:off x="3553968" y="2994294"/>
            <a:ext cx="74371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E98D0D2E-6514-4B4E-9BD7-DA1C6B77B08B}"/>
              </a:ext>
            </a:extLst>
          </p:cNvPr>
          <p:cNvPicPr>
            <a:picLocks noChangeAspect="1"/>
          </p:cNvPicPr>
          <p:nvPr/>
        </p:nvPicPr>
        <p:blipFill>
          <a:blip r:embed="rId3"/>
          <a:stretch>
            <a:fillRect/>
          </a:stretch>
        </p:blipFill>
        <p:spPr>
          <a:xfrm>
            <a:off x="3244806" y="4767645"/>
            <a:ext cx="5792008" cy="314369"/>
          </a:xfrm>
          <a:prstGeom prst="rect">
            <a:avLst/>
          </a:prstGeom>
          <a:ln w="28575">
            <a:solidFill>
              <a:srgbClr val="7385D1"/>
            </a:solidFill>
          </a:ln>
        </p:spPr>
      </p:pic>
      <p:sp>
        <p:nvSpPr>
          <p:cNvPr id="9" name="ZoneTexte 8">
            <a:extLst>
              <a:ext uri="{FF2B5EF4-FFF2-40B4-BE49-F238E27FC236}">
                <a16:creationId xmlns:a16="http://schemas.microsoft.com/office/drawing/2014/main" id="{65B66251-63B9-466C-9AFF-8885640E5CA9}"/>
              </a:ext>
            </a:extLst>
          </p:cNvPr>
          <p:cNvSpPr txBox="1"/>
          <p:nvPr/>
        </p:nvSpPr>
        <p:spPr>
          <a:xfrm>
            <a:off x="755009" y="4095745"/>
            <a:ext cx="8281805" cy="646331"/>
          </a:xfrm>
          <a:prstGeom prst="rect">
            <a:avLst/>
          </a:prstGeom>
          <a:noFill/>
        </p:spPr>
        <p:txBody>
          <a:bodyPr wrap="square" rtlCol="0">
            <a:spAutoFit/>
          </a:bodyPr>
          <a:lstStyle/>
          <a:p>
            <a:pPr algn="ctr"/>
            <a:r>
              <a:rPr lang="fr-CA" dirty="0">
                <a:solidFill>
                  <a:srgbClr val="7385D1"/>
                </a:solidFill>
              </a:rPr>
              <a:t>Pour le moment, ceci ne fonctionnera plus, car aucun </a:t>
            </a:r>
            <a:r>
              <a:rPr lang="fr-CA" dirty="0" err="1">
                <a:solidFill>
                  <a:srgbClr val="FA4098"/>
                </a:solidFill>
              </a:rPr>
              <a:t>token</a:t>
            </a:r>
            <a:r>
              <a:rPr lang="fr-CA" dirty="0">
                <a:solidFill>
                  <a:srgbClr val="7385D1"/>
                </a:solidFill>
              </a:rPr>
              <a:t> n’est envoyé avec cette requête.</a:t>
            </a:r>
          </a:p>
        </p:txBody>
      </p:sp>
      <p:pic>
        <p:nvPicPr>
          <p:cNvPr id="11" name="Image 10">
            <a:extLst>
              <a:ext uri="{FF2B5EF4-FFF2-40B4-BE49-F238E27FC236}">
                <a16:creationId xmlns:a16="http://schemas.microsoft.com/office/drawing/2014/main" id="{A81B4DA7-E1D9-49E3-ACA6-D253339DFBFA}"/>
              </a:ext>
            </a:extLst>
          </p:cNvPr>
          <p:cNvPicPr>
            <a:picLocks noChangeAspect="1"/>
          </p:cNvPicPr>
          <p:nvPr/>
        </p:nvPicPr>
        <p:blipFill>
          <a:blip r:embed="rId4"/>
          <a:stretch>
            <a:fillRect/>
          </a:stretch>
        </p:blipFill>
        <p:spPr>
          <a:xfrm>
            <a:off x="2802792" y="5187752"/>
            <a:ext cx="6554115" cy="314369"/>
          </a:xfrm>
          <a:prstGeom prst="rect">
            <a:avLst/>
          </a:prstGeom>
        </p:spPr>
      </p:pic>
      <p:sp>
        <p:nvSpPr>
          <p:cNvPr id="12" name="ZoneTexte 11">
            <a:extLst>
              <a:ext uri="{FF2B5EF4-FFF2-40B4-BE49-F238E27FC236}">
                <a16:creationId xmlns:a16="http://schemas.microsoft.com/office/drawing/2014/main" id="{065757C4-715A-42C9-B62D-24A125665833}"/>
              </a:ext>
            </a:extLst>
          </p:cNvPr>
          <p:cNvSpPr txBox="1"/>
          <p:nvPr/>
        </p:nvSpPr>
        <p:spPr>
          <a:xfrm>
            <a:off x="3069721" y="5833202"/>
            <a:ext cx="6142177" cy="646331"/>
          </a:xfrm>
          <a:prstGeom prst="rect">
            <a:avLst/>
          </a:prstGeom>
          <a:noFill/>
        </p:spPr>
        <p:txBody>
          <a:bodyPr wrap="square" rtlCol="0">
            <a:spAutoFit/>
          </a:bodyPr>
          <a:lstStyle/>
          <a:p>
            <a:pPr algn="ctr"/>
            <a:r>
              <a:rPr lang="fr-CA" dirty="0">
                <a:solidFill>
                  <a:srgbClr val="7385D1"/>
                </a:solidFill>
              </a:rPr>
              <a:t>La solution à ce problème exploitera un </a:t>
            </a:r>
            <a:r>
              <a:rPr lang="fr-CA" dirty="0">
                <a:solidFill>
                  <a:srgbClr val="FA4098"/>
                </a:solidFill>
              </a:rPr>
              <a:t>Pipe</a:t>
            </a:r>
            <a:r>
              <a:rPr lang="fr-CA" dirty="0">
                <a:solidFill>
                  <a:srgbClr val="7385D1"/>
                </a:solidFill>
              </a:rPr>
              <a:t>, un </a:t>
            </a:r>
            <a:r>
              <a:rPr lang="fr-CA">
                <a:solidFill>
                  <a:srgbClr val="FA4098"/>
                </a:solidFill>
              </a:rPr>
              <a:t>Interceptor</a:t>
            </a:r>
            <a:r>
              <a:rPr lang="fr-CA" dirty="0">
                <a:solidFill>
                  <a:srgbClr val="FA4098"/>
                </a:solidFill>
              </a:rPr>
              <a:t> </a:t>
            </a:r>
            <a:r>
              <a:rPr lang="fr-CA" dirty="0">
                <a:solidFill>
                  <a:srgbClr val="7385D1"/>
                </a:solidFill>
              </a:rPr>
              <a:t>et un </a:t>
            </a:r>
            <a:r>
              <a:rPr lang="fr-CA">
                <a:solidFill>
                  <a:srgbClr val="FA4098"/>
                </a:solidFill>
              </a:rPr>
              <a:t>DomSanitizer</a:t>
            </a:r>
            <a:endParaRPr lang="fr-CA" dirty="0">
              <a:solidFill>
                <a:srgbClr val="FA4098"/>
              </a:solidFill>
            </a:endParaRPr>
          </a:p>
        </p:txBody>
      </p:sp>
    </p:spTree>
    <p:extLst>
      <p:ext uri="{BB962C8B-B14F-4D97-AF65-F5344CB8AC3E}">
        <p14:creationId xmlns:p14="http://schemas.microsoft.com/office/powerpoint/2010/main" val="1518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a:xfrm>
            <a:off x="153069" y="2013358"/>
            <a:ext cx="10141114" cy="3922831"/>
          </a:xfrm>
        </p:spPr>
        <p:txBody>
          <a:bodyPr/>
          <a:lstStyle/>
          <a:p>
            <a:r>
              <a:rPr lang="fr-CA" dirty="0"/>
              <a:t>... mais avec authentification !</a:t>
            </a:r>
          </a:p>
          <a:p>
            <a:pPr lvl="1"/>
            <a:r>
              <a:rPr lang="fr-CA" dirty="0"/>
              <a:t> </a:t>
            </a:r>
            <a:r>
              <a:rPr lang="fr-CA" dirty="0">
                <a:solidFill>
                  <a:srgbClr val="FA4098"/>
                </a:solidFill>
              </a:rPr>
              <a:t>Étape 2</a:t>
            </a:r>
            <a:r>
              <a:rPr lang="fr-CA" dirty="0"/>
              <a:t> : Créer un </a:t>
            </a:r>
            <a:r>
              <a:rPr lang="fr-CA" dirty="0">
                <a:solidFill>
                  <a:srgbClr val="FA4098"/>
                </a:solidFill>
              </a:rPr>
              <a:t>pipe</a:t>
            </a:r>
            <a:r>
              <a:rPr lang="fr-CA" dirty="0"/>
              <a:t> qui enverra la requête avec </a:t>
            </a:r>
            <a:r>
              <a:rPr lang="fr-CA" dirty="0" err="1">
                <a:solidFill>
                  <a:srgbClr val="FA4098"/>
                </a:solidFill>
              </a:rPr>
              <a:t>HttpClient</a:t>
            </a:r>
            <a:endParaRPr lang="fr-CA" dirty="0">
              <a:solidFill>
                <a:srgbClr val="FA4098"/>
              </a:solidFill>
            </a:endParaRPr>
          </a:p>
        </p:txBody>
      </p:sp>
      <p:pic>
        <p:nvPicPr>
          <p:cNvPr id="5" name="Image 4">
            <a:extLst>
              <a:ext uri="{FF2B5EF4-FFF2-40B4-BE49-F238E27FC236}">
                <a16:creationId xmlns:a16="http://schemas.microsoft.com/office/drawing/2014/main" id="{7AFB416D-CC7E-47F0-A563-E46573FF349E}"/>
              </a:ext>
            </a:extLst>
          </p:cNvPr>
          <p:cNvPicPr>
            <a:picLocks noChangeAspect="1"/>
          </p:cNvPicPr>
          <p:nvPr/>
        </p:nvPicPr>
        <p:blipFill>
          <a:blip r:embed="rId2"/>
          <a:stretch>
            <a:fillRect/>
          </a:stretch>
        </p:blipFill>
        <p:spPr>
          <a:xfrm>
            <a:off x="8583007" y="414782"/>
            <a:ext cx="3530732" cy="1156619"/>
          </a:xfrm>
          <a:prstGeom prst="rect">
            <a:avLst/>
          </a:prstGeom>
          <a:ln w="28575">
            <a:solidFill>
              <a:srgbClr val="7385D1"/>
            </a:solidFill>
          </a:ln>
        </p:spPr>
      </p:pic>
      <p:sp>
        <p:nvSpPr>
          <p:cNvPr id="6" name="ZoneTexte 5">
            <a:extLst>
              <a:ext uri="{FF2B5EF4-FFF2-40B4-BE49-F238E27FC236}">
                <a16:creationId xmlns:a16="http://schemas.microsoft.com/office/drawing/2014/main" id="{B7DA544A-987D-43AE-A5A8-8743D54A6AF2}"/>
              </a:ext>
            </a:extLst>
          </p:cNvPr>
          <p:cNvSpPr txBox="1"/>
          <p:nvPr/>
        </p:nvSpPr>
        <p:spPr>
          <a:xfrm>
            <a:off x="8503252" y="1599997"/>
            <a:ext cx="3535680" cy="276999"/>
          </a:xfrm>
          <a:prstGeom prst="rect">
            <a:avLst/>
          </a:prstGeom>
          <a:noFill/>
        </p:spPr>
        <p:txBody>
          <a:bodyPr wrap="square" rtlCol="0">
            <a:spAutoFit/>
          </a:bodyPr>
          <a:lstStyle/>
          <a:p>
            <a:r>
              <a:rPr lang="fr-CA" sz="1200" dirty="0">
                <a:solidFill>
                  <a:srgbClr val="7385D1"/>
                </a:solidFill>
              </a:rPr>
              <a:t>Options disponibles avec l’extension </a:t>
            </a:r>
            <a:r>
              <a:rPr lang="fr-CA" sz="1200" dirty="0">
                <a:solidFill>
                  <a:srgbClr val="FA4098"/>
                </a:solidFill>
              </a:rPr>
              <a:t>Angular Files</a:t>
            </a:r>
          </a:p>
        </p:txBody>
      </p:sp>
      <p:cxnSp>
        <p:nvCxnSpPr>
          <p:cNvPr id="7" name="Connecteur droit avec flèche 6">
            <a:extLst>
              <a:ext uri="{FF2B5EF4-FFF2-40B4-BE49-F238E27FC236}">
                <a16:creationId xmlns:a16="http://schemas.microsoft.com/office/drawing/2014/main" id="{D66D717C-F606-4D46-991E-730A569F8742}"/>
              </a:ext>
            </a:extLst>
          </p:cNvPr>
          <p:cNvCxnSpPr>
            <a:cxnSpLocks/>
          </p:cNvCxnSpPr>
          <p:nvPr/>
        </p:nvCxnSpPr>
        <p:spPr>
          <a:xfrm flipH="1">
            <a:off x="9734644" y="993091"/>
            <a:ext cx="536448" cy="31815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64188505-A40A-4D1C-8E48-8E00AB9F7B0A}"/>
              </a:ext>
            </a:extLst>
          </p:cNvPr>
          <p:cNvPicPr>
            <a:picLocks noChangeAspect="1"/>
          </p:cNvPicPr>
          <p:nvPr/>
        </p:nvPicPr>
        <p:blipFill>
          <a:blip r:embed="rId3"/>
          <a:stretch>
            <a:fillRect/>
          </a:stretch>
        </p:blipFill>
        <p:spPr>
          <a:xfrm>
            <a:off x="6658091" y="684916"/>
            <a:ext cx="1586341" cy="886485"/>
          </a:xfrm>
          <a:prstGeom prst="rect">
            <a:avLst/>
          </a:prstGeom>
          <a:ln w="28575">
            <a:solidFill>
              <a:srgbClr val="7385D1"/>
            </a:solidFill>
          </a:ln>
        </p:spPr>
      </p:pic>
      <p:cxnSp>
        <p:nvCxnSpPr>
          <p:cNvPr id="11" name="Connecteur droit avec flèche 10">
            <a:extLst>
              <a:ext uri="{FF2B5EF4-FFF2-40B4-BE49-F238E27FC236}">
                <a16:creationId xmlns:a16="http://schemas.microsoft.com/office/drawing/2014/main" id="{10D8631D-78CC-4B9E-B1CC-55E819E8A336}"/>
              </a:ext>
            </a:extLst>
          </p:cNvPr>
          <p:cNvCxnSpPr>
            <a:cxnSpLocks/>
          </p:cNvCxnSpPr>
          <p:nvPr/>
        </p:nvCxnSpPr>
        <p:spPr>
          <a:xfrm>
            <a:off x="6500311" y="1128158"/>
            <a:ext cx="476462" cy="32973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D278A74F-D06F-422B-BB98-C71F56F36330}"/>
              </a:ext>
            </a:extLst>
          </p:cNvPr>
          <p:cNvPicPr>
            <a:picLocks noChangeAspect="1"/>
          </p:cNvPicPr>
          <p:nvPr/>
        </p:nvPicPr>
        <p:blipFill>
          <a:blip r:embed="rId4"/>
          <a:stretch>
            <a:fillRect/>
          </a:stretch>
        </p:blipFill>
        <p:spPr>
          <a:xfrm>
            <a:off x="520783" y="3021248"/>
            <a:ext cx="7632452" cy="2936134"/>
          </a:xfrm>
          <a:prstGeom prst="rect">
            <a:avLst/>
          </a:prstGeom>
          <a:ln w="28575">
            <a:solidFill>
              <a:srgbClr val="7385D1"/>
            </a:solidFill>
          </a:ln>
        </p:spPr>
      </p:pic>
      <p:sp>
        <p:nvSpPr>
          <p:cNvPr id="16" name="ZoneTexte 15">
            <a:extLst>
              <a:ext uri="{FF2B5EF4-FFF2-40B4-BE49-F238E27FC236}">
                <a16:creationId xmlns:a16="http://schemas.microsoft.com/office/drawing/2014/main" id="{52F8E0EA-8E3A-4445-ACE5-04F03C2233FE}"/>
              </a:ext>
            </a:extLst>
          </p:cNvPr>
          <p:cNvSpPr txBox="1"/>
          <p:nvPr/>
        </p:nvSpPr>
        <p:spPr>
          <a:xfrm>
            <a:off x="8375903" y="2612657"/>
            <a:ext cx="3663028" cy="3139321"/>
          </a:xfrm>
          <a:prstGeom prst="rect">
            <a:avLst/>
          </a:prstGeom>
          <a:noFill/>
        </p:spPr>
        <p:txBody>
          <a:bodyPr wrap="square" rtlCol="0">
            <a:spAutoFit/>
          </a:bodyPr>
          <a:lstStyle/>
          <a:p>
            <a:r>
              <a:rPr lang="fr-CA" dirty="0">
                <a:solidFill>
                  <a:srgbClr val="7385D1"/>
                </a:solidFill>
              </a:rPr>
              <a:t>• </a:t>
            </a:r>
            <a:r>
              <a:rPr lang="fr-CA" dirty="0">
                <a:solidFill>
                  <a:schemeClr val="bg1"/>
                </a:solidFill>
              </a:rPr>
              <a:t>On injecte </a:t>
            </a:r>
            <a:r>
              <a:rPr lang="fr-CA" dirty="0" err="1">
                <a:solidFill>
                  <a:srgbClr val="FA4098"/>
                </a:solidFill>
              </a:rPr>
              <a:t>HttpClient</a:t>
            </a:r>
            <a:r>
              <a:rPr lang="fr-CA" dirty="0">
                <a:solidFill>
                  <a:srgbClr val="FA4098"/>
                </a:solidFill>
              </a:rPr>
              <a:t> </a:t>
            </a:r>
            <a:r>
              <a:rPr lang="fr-CA" dirty="0">
                <a:solidFill>
                  <a:schemeClr val="bg1"/>
                </a:solidFill>
              </a:rPr>
              <a:t>pour envoyer la requête avec des en-têtes.</a:t>
            </a:r>
          </a:p>
          <a:p>
            <a:r>
              <a:rPr lang="fr-CA" dirty="0">
                <a:solidFill>
                  <a:schemeClr val="bg1"/>
                </a:solidFill>
              </a:rPr>
              <a:t>• On injecte</a:t>
            </a:r>
            <a:r>
              <a:rPr lang="fr-CA" dirty="0">
                <a:solidFill>
                  <a:srgbClr val="7385D1"/>
                </a:solidFill>
              </a:rPr>
              <a:t> </a:t>
            </a:r>
            <a:r>
              <a:rPr lang="fr-CA" dirty="0" err="1">
                <a:solidFill>
                  <a:srgbClr val="FA4098"/>
                </a:solidFill>
              </a:rPr>
              <a:t>DomSanitizer</a:t>
            </a:r>
            <a:r>
              <a:rPr lang="fr-CA" dirty="0">
                <a:solidFill>
                  <a:srgbClr val="7385D1"/>
                </a:solidFill>
              </a:rPr>
              <a:t> </a:t>
            </a:r>
            <a:r>
              <a:rPr lang="fr-CA" dirty="0">
                <a:solidFill>
                  <a:schemeClr val="bg1"/>
                </a:solidFill>
              </a:rPr>
              <a:t>car nous autoriserons l’affichage d’une ressource (une image) venant d’un autre domaine que notre application client.</a:t>
            </a:r>
          </a:p>
          <a:p>
            <a:r>
              <a:rPr lang="fr-CA" dirty="0">
                <a:solidFill>
                  <a:schemeClr val="bg1"/>
                </a:solidFill>
              </a:rPr>
              <a:t>• Un </a:t>
            </a:r>
            <a:r>
              <a:rPr lang="fr-CA" dirty="0">
                <a:solidFill>
                  <a:srgbClr val="7385D1"/>
                </a:solidFill>
              </a:rPr>
              <a:t>"</a:t>
            </a:r>
            <a:r>
              <a:rPr lang="fr-CA" dirty="0">
                <a:solidFill>
                  <a:srgbClr val="FA4098"/>
                </a:solidFill>
              </a:rPr>
              <a:t>blob</a:t>
            </a:r>
            <a:r>
              <a:rPr lang="fr-CA" dirty="0">
                <a:solidFill>
                  <a:srgbClr val="7385D1"/>
                </a:solidFill>
              </a:rPr>
              <a:t>" </a:t>
            </a:r>
            <a:r>
              <a:rPr lang="fr-CA" dirty="0">
                <a:solidFill>
                  <a:schemeClr val="bg1"/>
                </a:solidFill>
              </a:rPr>
              <a:t>est un « </a:t>
            </a:r>
            <a:r>
              <a:rPr lang="fr-CA" dirty="0" err="1">
                <a:solidFill>
                  <a:srgbClr val="FA4098"/>
                </a:solidFill>
              </a:rPr>
              <a:t>B</a:t>
            </a:r>
            <a:r>
              <a:rPr lang="fr-CA" dirty="0" err="1">
                <a:solidFill>
                  <a:schemeClr val="bg1"/>
                </a:solidFill>
              </a:rPr>
              <a:t>inary</a:t>
            </a:r>
            <a:r>
              <a:rPr lang="fr-CA" dirty="0">
                <a:solidFill>
                  <a:srgbClr val="7385D1"/>
                </a:solidFill>
              </a:rPr>
              <a:t> </a:t>
            </a:r>
            <a:r>
              <a:rPr lang="fr-CA" dirty="0">
                <a:solidFill>
                  <a:srgbClr val="FA4098"/>
                </a:solidFill>
              </a:rPr>
              <a:t>L</a:t>
            </a:r>
            <a:r>
              <a:rPr lang="fr-CA" dirty="0">
                <a:solidFill>
                  <a:schemeClr val="bg1"/>
                </a:solidFill>
              </a:rPr>
              <a:t>arge</a:t>
            </a:r>
            <a:r>
              <a:rPr lang="fr-CA" dirty="0">
                <a:solidFill>
                  <a:srgbClr val="7385D1"/>
                </a:solidFill>
              </a:rPr>
              <a:t> </a:t>
            </a:r>
            <a:r>
              <a:rPr lang="fr-CA" dirty="0">
                <a:solidFill>
                  <a:srgbClr val="FA4098"/>
                </a:solidFill>
              </a:rPr>
              <a:t>Ob</a:t>
            </a:r>
            <a:r>
              <a:rPr lang="fr-CA" dirty="0">
                <a:solidFill>
                  <a:schemeClr val="bg1"/>
                </a:solidFill>
              </a:rPr>
              <a:t>ject(s) » et correspond au type de réponse pour une image</a:t>
            </a:r>
            <a:r>
              <a:rPr lang="fr-CA" dirty="0">
                <a:solidFill>
                  <a:srgbClr val="7385D1"/>
                </a:solidFill>
              </a:rPr>
              <a:t>.</a:t>
            </a:r>
          </a:p>
        </p:txBody>
      </p:sp>
      <p:sp>
        <p:nvSpPr>
          <p:cNvPr id="17" name="ZoneTexte 16">
            <a:extLst>
              <a:ext uri="{FF2B5EF4-FFF2-40B4-BE49-F238E27FC236}">
                <a16:creationId xmlns:a16="http://schemas.microsoft.com/office/drawing/2014/main" id="{9C18CCF5-6EA7-4026-AE38-C836D4C6EDCA}"/>
              </a:ext>
            </a:extLst>
          </p:cNvPr>
          <p:cNvSpPr txBox="1"/>
          <p:nvPr/>
        </p:nvSpPr>
        <p:spPr>
          <a:xfrm>
            <a:off x="276837" y="6258552"/>
            <a:ext cx="11691228" cy="646331"/>
          </a:xfrm>
          <a:prstGeom prst="rect">
            <a:avLst/>
          </a:prstGeom>
          <a:noFill/>
        </p:spPr>
        <p:txBody>
          <a:bodyPr wrap="square" rtlCol="0">
            <a:spAutoFit/>
          </a:bodyPr>
          <a:lstStyle/>
          <a:p>
            <a:r>
              <a:rPr lang="fr-CA" dirty="0">
                <a:solidFill>
                  <a:schemeClr val="bg1"/>
                </a:solidFill>
              </a:rPr>
              <a:t>Pour le moment, nous n’avons pas joint de </a:t>
            </a:r>
            <a:r>
              <a:rPr lang="fr-CA" dirty="0" err="1">
                <a:solidFill>
                  <a:srgbClr val="FA4098"/>
                </a:solidFill>
              </a:rPr>
              <a:t>token</a:t>
            </a:r>
            <a:r>
              <a:rPr lang="fr-CA" dirty="0">
                <a:solidFill>
                  <a:srgbClr val="FA4098"/>
                </a:solidFill>
              </a:rPr>
              <a:t> d’authentification</a:t>
            </a:r>
            <a:r>
              <a:rPr lang="fr-CA" dirty="0">
                <a:solidFill>
                  <a:srgbClr val="7385D1"/>
                </a:solidFill>
              </a:rPr>
              <a:t>. </a:t>
            </a:r>
            <a:r>
              <a:rPr lang="fr-CA" dirty="0">
                <a:solidFill>
                  <a:schemeClr val="bg1"/>
                </a:solidFill>
              </a:rPr>
              <a:t>Nous allons le faire à l’aide d’un </a:t>
            </a:r>
            <a:r>
              <a:rPr lang="fr-CA" dirty="0" err="1">
                <a:solidFill>
                  <a:srgbClr val="FA4098"/>
                </a:solidFill>
              </a:rPr>
              <a:t>interceptor</a:t>
            </a:r>
            <a:r>
              <a:rPr lang="fr-CA" dirty="0">
                <a:solidFill>
                  <a:srgbClr val="7385D1"/>
                </a:solidFill>
              </a:rPr>
              <a:t>.</a:t>
            </a:r>
          </a:p>
        </p:txBody>
      </p:sp>
    </p:spTree>
    <p:extLst>
      <p:ext uri="{BB962C8B-B14F-4D97-AF65-F5344CB8AC3E}">
        <p14:creationId xmlns:p14="http://schemas.microsoft.com/office/powerpoint/2010/main" val="4278464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a:xfrm>
            <a:off x="680321" y="2053454"/>
            <a:ext cx="11511679" cy="3882735"/>
          </a:xfrm>
        </p:spPr>
        <p:txBody>
          <a:bodyPr/>
          <a:lstStyle/>
          <a:p>
            <a:r>
              <a:rPr lang="fr-CA" dirty="0"/>
              <a:t>... mais avec authentification !</a:t>
            </a:r>
          </a:p>
          <a:p>
            <a:pPr lvl="1"/>
            <a:r>
              <a:rPr lang="fr-CA" dirty="0"/>
              <a:t> </a:t>
            </a:r>
            <a:r>
              <a:rPr lang="fr-CA" dirty="0">
                <a:solidFill>
                  <a:srgbClr val="FA4098"/>
                </a:solidFill>
              </a:rPr>
              <a:t>Étape 3</a:t>
            </a:r>
            <a:r>
              <a:rPr lang="fr-CA" dirty="0"/>
              <a:t> : Créer / modifier un </a:t>
            </a:r>
            <a:r>
              <a:rPr lang="fr-CA" dirty="0" err="1">
                <a:solidFill>
                  <a:srgbClr val="FA4098"/>
                </a:solidFill>
              </a:rPr>
              <a:t>interceptor</a:t>
            </a:r>
            <a:r>
              <a:rPr lang="fr-CA" dirty="0"/>
              <a:t> pour ajouter le </a:t>
            </a:r>
            <a:r>
              <a:rPr lang="fr-CA" dirty="0" err="1"/>
              <a:t>token</a:t>
            </a:r>
            <a:r>
              <a:rPr lang="fr-CA" dirty="0"/>
              <a:t> à la requête</a:t>
            </a:r>
          </a:p>
        </p:txBody>
      </p:sp>
      <p:pic>
        <p:nvPicPr>
          <p:cNvPr id="7" name="Image 6">
            <a:extLst>
              <a:ext uri="{FF2B5EF4-FFF2-40B4-BE49-F238E27FC236}">
                <a16:creationId xmlns:a16="http://schemas.microsoft.com/office/drawing/2014/main" id="{E2219530-6D8C-486D-9A62-FCE98FFCC944}"/>
              </a:ext>
            </a:extLst>
          </p:cNvPr>
          <p:cNvPicPr>
            <a:picLocks noChangeAspect="1"/>
          </p:cNvPicPr>
          <p:nvPr/>
        </p:nvPicPr>
        <p:blipFill>
          <a:blip r:embed="rId2"/>
          <a:stretch>
            <a:fillRect/>
          </a:stretch>
        </p:blipFill>
        <p:spPr>
          <a:xfrm>
            <a:off x="365023" y="2884964"/>
            <a:ext cx="7381368" cy="3051225"/>
          </a:xfrm>
          <a:prstGeom prst="rect">
            <a:avLst/>
          </a:prstGeom>
          <a:ln w="28575">
            <a:solidFill>
              <a:srgbClr val="7385D1"/>
            </a:solidFill>
          </a:ln>
        </p:spPr>
      </p:pic>
      <p:pic>
        <p:nvPicPr>
          <p:cNvPr id="9" name="Image 8">
            <a:extLst>
              <a:ext uri="{FF2B5EF4-FFF2-40B4-BE49-F238E27FC236}">
                <a16:creationId xmlns:a16="http://schemas.microsoft.com/office/drawing/2014/main" id="{37750D69-74D0-4FE6-B7CF-082CCD40A1E1}"/>
              </a:ext>
            </a:extLst>
          </p:cNvPr>
          <p:cNvPicPr>
            <a:picLocks noChangeAspect="1"/>
          </p:cNvPicPr>
          <p:nvPr/>
        </p:nvPicPr>
        <p:blipFill>
          <a:blip r:embed="rId3"/>
          <a:stretch>
            <a:fillRect/>
          </a:stretch>
        </p:blipFill>
        <p:spPr>
          <a:xfrm>
            <a:off x="5134090" y="6061147"/>
            <a:ext cx="6815314" cy="688739"/>
          </a:xfrm>
          <a:prstGeom prst="rect">
            <a:avLst/>
          </a:prstGeom>
          <a:ln w="28575">
            <a:solidFill>
              <a:srgbClr val="7385D1"/>
            </a:solidFill>
          </a:ln>
        </p:spPr>
      </p:pic>
      <p:sp>
        <p:nvSpPr>
          <p:cNvPr id="10" name="ZoneTexte 9">
            <a:extLst>
              <a:ext uri="{FF2B5EF4-FFF2-40B4-BE49-F238E27FC236}">
                <a16:creationId xmlns:a16="http://schemas.microsoft.com/office/drawing/2014/main" id="{7FA78697-9A51-4886-A722-A9C9976B3176}"/>
              </a:ext>
            </a:extLst>
          </p:cNvPr>
          <p:cNvSpPr txBox="1"/>
          <p:nvPr/>
        </p:nvSpPr>
        <p:spPr>
          <a:xfrm>
            <a:off x="8047507" y="2872361"/>
            <a:ext cx="3439886" cy="2585323"/>
          </a:xfrm>
          <a:prstGeom prst="rect">
            <a:avLst/>
          </a:prstGeom>
          <a:noFill/>
        </p:spPr>
        <p:txBody>
          <a:bodyPr wrap="square" rtlCol="0">
            <a:spAutoFit/>
          </a:bodyPr>
          <a:lstStyle/>
          <a:p>
            <a:r>
              <a:rPr lang="fr-CA" dirty="0">
                <a:solidFill>
                  <a:srgbClr val="7385D1"/>
                </a:solidFill>
              </a:rPr>
              <a:t>• </a:t>
            </a:r>
            <a:r>
              <a:rPr lang="fr-CA" dirty="0">
                <a:solidFill>
                  <a:schemeClr val="bg1"/>
                </a:solidFill>
              </a:rPr>
              <a:t>Pour rappel, l’</a:t>
            </a:r>
            <a:r>
              <a:rPr lang="fr-CA" dirty="0">
                <a:solidFill>
                  <a:srgbClr val="FA4098"/>
                </a:solidFill>
              </a:rPr>
              <a:t>intercepteur</a:t>
            </a:r>
            <a:r>
              <a:rPr lang="fr-CA" dirty="0">
                <a:solidFill>
                  <a:srgbClr val="7385D1"/>
                </a:solidFill>
              </a:rPr>
              <a:t> </a:t>
            </a:r>
            <a:r>
              <a:rPr lang="fr-CA" dirty="0">
                <a:solidFill>
                  <a:schemeClr val="bg1"/>
                </a:solidFill>
              </a:rPr>
              <a:t>va automatiquement modifier toutes les </a:t>
            </a:r>
            <a:r>
              <a:rPr lang="fr-CA" dirty="0">
                <a:solidFill>
                  <a:srgbClr val="FA4098"/>
                </a:solidFill>
              </a:rPr>
              <a:t>requêtes HTTP </a:t>
            </a:r>
            <a:r>
              <a:rPr lang="fr-CA" dirty="0">
                <a:solidFill>
                  <a:schemeClr val="bg1"/>
                </a:solidFill>
              </a:rPr>
              <a:t>envoyées. (À moins d’utiliser des </a:t>
            </a:r>
            <a:r>
              <a:rPr lang="fr-CA" dirty="0">
                <a:solidFill>
                  <a:srgbClr val="FA4098"/>
                </a:solidFill>
              </a:rPr>
              <a:t>if</a:t>
            </a:r>
            <a:r>
              <a:rPr lang="fr-CA" dirty="0">
                <a:solidFill>
                  <a:srgbClr val="7385D1"/>
                </a:solidFill>
              </a:rPr>
              <a:t> </a:t>
            </a:r>
            <a:r>
              <a:rPr lang="fr-CA" dirty="0">
                <a:solidFill>
                  <a:schemeClr val="bg1"/>
                </a:solidFill>
              </a:rPr>
              <a:t>pour trier les requêtes traitées, par exemple)</a:t>
            </a:r>
          </a:p>
          <a:p>
            <a:r>
              <a:rPr lang="fr-CA" dirty="0">
                <a:solidFill>
                  <a:schemeClr val="bg1"/>
                </a:solidFill>
              </a:rPr>
              <a:t>• </a:t>
            </a:r>
            <a:r>
              <a:rPr lang="fr-CA" b="1" dirty="0">
                <a:solidFill>
                  <a:schemeClr val="bg1"/>
                </a:solidFill>
              </a:rPr>
              <a:t>Ne pas oublier</a:t>
            </a:r>
            <a:r>
              <a:rPr lang="fr-CA" dirty="0">
                <a:solidFill>
                  <a:schemeClr val="bg1"/>
                </a:solidFill>
              </a:rPr>
              <a:t> d’inclure votre intercepteur dans </a:t>
            </a:r>
            <a:r>
              <a:rPr lang="fr-CA" dirty="0">
                <a:solidFill>
                  <a:srgbClr val="FA4098"/>
                </a:solidFill>
              </a:rPr>
              <a:t>app.module.ts </a:t>
            </a:r>
            <a:r>
              <a:rPr lang="fr-CA" dirty="0">
                <a:solidFill>
                  <a:schemeClr val="bg1"/>
                </a:solidFill>
              </a:rPr>
              <a:t>!</a:t>
            </a:r>
          </a:p>
        </p:txBody>
      </p:sp>
      <p:sp>
        <p:nvSpPr>
          <p:cNvPr id="11" name="ZoneTexte 10">
            <a:extLst>
              <a:ext uri="{FF2B5EF4-FFF2-40B4-BE49-F238E27FC236}">
                <a16:creationId xmlns:a16="http://schemas.microsoft.com/office/drawing/2014/main" id="{D7982813-F3B4-4902-93BF-E11DC1697923}"/>
              </a:ext>
            </a:extLst>
          </p:cNvPr>
          <p:cNvSpPr txBox="1"/>
          <p:nvPr/>
        </p:nvSpPr>
        <p:spPr>
          <a:xfrm>
            <a:off x="8179266" y="5722593"/>
            <a:ext cx="4012734" cy="338554"/>
          </a:xfrm>
          <a:prstGeom prst="rect">
            <a:avLst/>
          </a:prstGeom>
          <a:noFill/>
        </p:spPr>
        <p:txBody>
          <a:bodyPr wrap="square" rtlCol="0">
            <a:spAutoFit/>
          </a:bodyPr>
          <a:lstStyle/>
          <a:p>
            <a:r>
              <a:rPr lang="fr-CA" sz="1600" dirty="0">
                <a:solidFill>
                  <a:schemeClr val="bg1"/>
                </a:solidFill>
              </a:rPr>
              <a:t>Extrait important dans app.module.ts</a:t>
            </a:r>
          </a:p>
        </p:txBody>
      </p:sp>
    </p:spTree>
    <p:extLst>
      <p:ext uri="{BB962C8B-B14F-4D97-AF65-F5344CB8AC3E}">
        <p14:creationId xmlns:p14="http://schemas.microsoft.com/office/powerpoint/2010/main" val="20354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p:txBody>
          <a:bodyPr/>
          <a:lstStyle/>
          <a:p>
            <a:r>
              <a:rPr lang="fr-CA" dirty="0"/>
              <a:t> Envoyer une image au client</a:t>
            </a:r>
          </a:p>
          <a:p>
            <a:pPr lvl="1"/>
            <a:r>
              <a:rPr lang="fr-CA" dirty="0"/>
              <a:t> ... mais avec authentification !</a:t>
            </a:r>
          </a:p>
          <a:p>
            <a:pPr lvl="1"/>
            <a:r>
              <a:rPr lang="fr-CA" dirty="0"/>
              <a:t> </a:t>
            </a:r>
            <a:r>
              <a:rPr lang="fr-CA" dirty="0">
                <a:solidFill>
                  <a:srgbClr val="FA4098"/>
                </a:solidFill>
              </a:rPr>
              <a:t>Étape 4</a:t>
            </a:r>
            <a:r>
              <a:rPr lang="fr-CA" dirty="0"/>
              <a:t> : Utiliser le </a:t>
            </a:r>
            <a:r>
              <a:rPr lang="fr-CA" dirty="0">
                <a:solidFill>
                  <a:srgbClr val="FA4098"/>
                </a:solidFill>
              </a:rPr>
              <a:t>pipe</a:t>
            </a:r>
            <a:r>
              <a:rPr lang="fr-CA" dirty="0"/>
              <a:t> :</a:t>
            </a:r>
          </a:p>
        </p:txBody>
      </p:sp>
      <p:pic>
        <p:nvPicPr>
          <p:cNvPr id="5" name="Image 4">
            <a:extLst>
              <a:ext uri="{FF2B5EF4-FFF2-40B4-BE49-F238E27FC236}">
                <a16:creationId xmlns:a16="http://schemas.microsoft.com/office/drawing/2014/main" id="{48F18B0B-AC04-414F-8E03-F314144F93A1}"/>
              </a:ext>
            </a:extLst>
          </p:cNvPr>
          <p:cNvPicPr>
            <a:picLocks noChangeAspect="1"/>
          </p:cNvPicPr>
          <p:nvPr/>
        </p:nvPicPr>
        <p:blipFill>
          <a:blip r:embed="rId2"/>
          <a:stretch>
            <a:fillRect/>
          </a:stretch>
        </p:blipFill>
        <p:spPr>
          <a:xfrm>
            <a:off x="1411948" y="3785193"/>
            <a:ext cx="9335803" cy="295316"/>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8F3D50D5-70A3-4FDC-95FE-9FFF6BD5640B}"/>
              </a:ext>
            </a:extLst>
          </p:cNvPr>
          <p:cNvCxnSpPr>
            <a:cxnSpLocks/>
          </p:cNvCxnSpPr>
          <p:nvPr/>
        </p:nvCxnSpPr>
        <p:spPr>
          <a:xfrm>
            <a:off x="7772985" y="3408782"/>
            <a:ext cx="0" cy="44397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BE969BCB-1DF2-498A-8382-74B4BC076BC1}"/>
              </a:ext>
            </a:extLst>
          </p:cNvPr>
          <p:cNvSpPr txBox="1"/>
          <p:nvPr/>
        </p:nvSpPr>
        <p:spPr>
          <a:xfrm>
            <a:off x="6287519" y="2511097"/>
            <a:ext cx="4104355" cy="923330"/>
          </a:xfrm>
          <a:prstGeom prst="rect">
            <a:avLst/>
          </a:prstGeom>
          <a:noFill/>
        </p:spPr>
        <p:txBody>
          <a:bodyPr wrap="square" rtlCol="0">
            <a:spAutoFit/>
          </a:bodyPr>
          <a:lstStyle/>
          <a:p>
            <a:r>
              <a:rPr lang="fr-CA" dirty="0">
                <a:solidFill>
                  <a:schemeClr val="bg1"/>
                </a:solidFill>
              </a:rPr>
              <a:t>Pour rappel, la notation </a:t>
            </a:r>
            <a:r>
              <a:rPr lang="fr-CA" dirty="0">
                <a:solidFill>
                  <a:srgbClr val="FA4098"/>
                </a:solidFill>
              </a:rPr>
              <a:t>| nom_du_pipe </a:t>
            </a:r>
            <a:r>
              <a:rPr lang="fr-CA" dirty="0">
                <a:solidFill>
                  <a:schemeClr val="bg1"/>
                </a:solidFill>
              </a:rPr>
              <a:t>permet de spécifier l’usage d’un pipe</a:t>
            </a:r>
            <a:r>
              <a:rPr lang="fr-CA" dirty="0">
                <a:solidFill>
                  <a:srgbClr val="7385D1"/>
                </a:solidFill>
              </a:rPr>
              <a:t>.</a:t>
            </a:r>
          </a:p>
        </p:txBody>
      </p:sp>
      <p:cxnSp>
        <p:nvCxnSpPr>
          <p:cNvPr id="9" name="Connecteur droit avec flèche 8">
            <a:extLst>
              <a:ext uri="{FF2B5EF4-FFF2-40B4-BE49-F238E27FC236}">
                <a16:creationId xmlns:a16="http://schemas.microsoft.com/office/drawing/2014/main" id="{5A64040C-1DCF-4126-BD5A-20687BC2477C}"/>
              </a:ext>
            </a:extLst>
          </p:cNvPr>
          <p:cNvCxnSpPr>
            <a:cxnSpLocks/>
          </p:cNvCxnSpPr>
          <p:nvPr/>
        </p:nvCxnSpPr>
        <p:spPr>
          <a:xfrm flipV="1">
            <a:off x="8901989" y="4018382"/>
            <a:ext cx="0" cy="46653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067B169-56CF-44D6-85A9-EB63F7904970}"/>
              </a:ext>
            </a:extLst>
          </p:cNvPr>
          <p:cNvSpPr txBox="1"/>
          <p:nvPr/>
        </p:nvSpPr>
        <p:spPr>
          <a:xfrm>
            <a:off x="6375919" y="4484912"/>
            <a:ext cx="4947220" cy="923330"/>
          </a:xfrm>
          <a:prstGeom prst="rect">
            <a:avLst/>
          </a:prstGeom>
          <a:noFill/>
        </p:spPr>
        <p:txBody>
          <a:bodyPr wrap="square" rtlCol="0">
            <a:spAutoFit/>
          </a:bodyPr>
          <a:lstStyle/>
          <a:p>
            <a:r>
              <a:rPr lang="fr-CA" dirty="0">
                <a:solidFill>
                  <a:schemeClr val="bg1"/>
                </a:solidFill>
              </a:rPr>
              <a:t>Exceptionnellement, pour ce pipe, il faudra ajouter</a:t>
            </a:r>
            <a:r>
              <a:rPr lang="fr-CA" dirty="0">
                <a:solidFill>
                  <a:srgbClr val="7385D1"/>
                </a:solidFill>
              </a:rPr>
              <a:t> </a:t>
            </a:r>
            <a:r>
              <a:rPr lang="fr-CA" dirty="0">
                <a:solidFill>
                  <a:srgbClr val="FA4098"/>
                </a:solidFill>
              </a:rPr>
              <a:t>| </a:t>
            </a:r>
            <a:r>
              <a:rPr lang="fr-CA" dirty="0" err="1">
                <a:solidFill>
                  <a:srgbClr val="FA4098"/>
                </a:solidFill>
              </a:rPr>
              <a:t>async</a:t>
            </a:r>
            <a:r>
              <a:rPr lang="fr-CA" dirty="0">
                <a:solidFill>
                  <a:srgbClr val="FA4098"/>
                </a:solidFill>
              </a:rPr>
              <a:t> </a:t>
            </a:r>
            <a:r>
              <a:rPr lang="fr-CA" dirty="0">
                <a:solidFill>
                  <a:schemeClr val="bg1"/>
                </a:solidFill>
              </a:rPr>
              <a:t>pour le bon fonctionnement de la requête, qui prend du temps.</a:t>
            </a:r>
          </a:p>
        </p:txBody>
      </p:sp>
      <p:sp>
        <p:nvSpPr>
          <p:cNvPr id="13" name="ZoneTexte 12">
            <a:extLst>
              <a:ext uri="{FF2B5EF4-FFF2-40B4-BE49-F238E27FC236}">
                <a16:creationId xmlns:a16="http://schemas.microsoft.com/office/drawing/2014/main" id="{F9B501CB-4FFA-40B1-9F4B-42D6D58DE421}"/>
              </a:ext>
            </a:extLst>
          </p:cNvPr>
          <p:cNvSpPr txBox="1"/>
          <p:nvPr/>
        </p:nvSpPr>
        <p:spPr>
          <a:xfrm>
            <a:off x="423964" y="4500616"/>
            <a:ext cx="5636176" cy="923330"/>
          </a:xfrm>
          <a:prstGeom prst="rect">
            <a:avLst/>
          </a:prstGeom>
          <a:noFill/>
        </p:spPr>
        <p:txBody>
          <a:bodyPr wrap="square" rtlCol="0">
            <a:spAutoFit/>
          </a:bodyPr>
          <a:lstStyle/>
          <a:p>
            <a:r>
              <a:rPr lang="fr-CA" dirty="0">
                <a:solidFill>
                  <a:schemeClr val="bg1"/>
                </a:solidFill>
              </a:rPr>
              <a:t>Les</a:t>
            </a:r>
            <a:r>
              <a:rPr lang="fr-CA" dirty="0">
                <a:solidFill>
                  <a:srgbClr val="7385D1"/>
                </a:solidFill>
              </a:rPr>
              <a:t> </a:t>
            </a:r>
            <a:r>
              <a:rPr lang="fr-CA" dirty="0">
                <a:solidFill>
                  <a:srgbClr val="FA4098"/>
                </a:solidFill>
              </a:rPr>
              <a:t>parenthèses</a:t>
            </a:r>
            <a:r>
              <a:rPr lang="fr-CA" dirty="0">
                <a:solidFill>
                  <a:srgbClr val="7385D1"/>
                </a:solidFill>
              </a:rPr>
              <a:t> </a:t>
            </a:r>
            <a:r>
              <a:rPr lang="fr-CA" dirty="0">
                <a:solidFill>
                  <a:schemeClr val="bg1"/>
                </a:solidFill>
              </a:rPr>
              <a:t>sont bienvenues à des fins de clarté si votre URL est une concaténation de plusieurs paramètres</a:t>
            </a:r>
          </a:p>
        </p:txBody>
      </p:sp>
      <p:cxnSp>
        <p:nvCxnSpPr>
          <p:cNvPr id="14" name="Connecteur droit avec flèche 13">
            <a:extLst>
              <a:ext uri="{FF2B5EF4-FFF2-40B4-BE49-F238E27FC236}">
                <a16:creationId xmlns:a16="http://schemas.microsoft.com/office/drawing/2014/main" id="{B575633A-DBF3-4B90-B9A5-89CA5A21BD8E}"/>
              </a:ext>
            </a:extLst>
          </p:cNvPr>
          <p:cNvCxnSpPr>
            <a:cxnSpLocks/>
          </p:cNvCxnSpPr>
          <p:nvPr/>
        </p:nvCxnSpPr>
        <p:spPr>
          <a:xfrm flipV="1">
            <a:off x="4998720" y="4034086"/>
            <a:ext cx="617525" cy="46653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6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a:xfrm>
            <a:off x="606318" y="1991866"/>
            <a:ext cx="10836265" cy="3599316"/>
          </a:xfrm>
        </p:spPr>
        <p:txBody>
          <a:bodyPr/>
          <a:lstStyle/>
          <a:p>
            <a:r>
              <a:rPr lang="fr-CA" dirty="0"/>
              <a:t>... mais avec authentification !</a:t>
            </a:r>
          </a:p>
          <a:p>
            <a:pPr lvl="1"/>
            <a:r>
              <a:rPr lang="fr-CA" dirty="0"/>
              <a:t> </a:t>
            </a:r>
            <a:r>
              <a:rPr lang="fr-CA" dirty="0">
                <a:solidFill>
                  <a:srgbClr val="FA4098"/>
                </a:solidFill>
              </a:rPr>
              <a:t>Étape 5</a:t>
            </a:r>
            <a:r>
              <a:rPr lang="fr-CA" dirty="0"/>
              <a:t> : Modifier l’action de l’API pour personnaliser l’accès aux images</a:t>
            </a:r>
          </a:p>
          <a:p>
            <a:pPr lvl="2"/>
            <a:r>
              <a:rPr lang="fr-CA" dirty="0"/>
              <a:t> Suite aux modifications que nous avons faites, quiconque étant authentifié avec un </a:t>
            </a:r>
            <a:r>
              <a:rPr lang="fr-CA" dirty="0" err="1"/>
              <a:t>token</a:t>
            </a:r>
            <a:r>
              <a:rPr lang="fr-CA" dirty="0"/>
              <a:t> valide peut accéder à absolument toutes les images. On va donc limiter l’accès. Pour accéder à une image, il faudra soit :</a:t>
            </a:r>
          </a:p>
          <a:p>
            <a:pPr lvl="3"/>
            <a:r>
              <a:rPr lang="fr-CA" dirty="0"/>
              <a:t> Que la galerie soit publique</a:t>
            </a:r>
          </a:p>
          <a:p>
            <a:pPr lvl="3"/>
            <a:r>
              <a:rPr lang="fr-CA" dirty="0"/>
              <a:t> Que l’utilisateur qui fait la requête fasse partie des propriétaires de la galerie dont l’image fait partie.</a:t>
            </a:r>
          </a:p>
        </p:txBody>
      </p:sp>
      <p:pic>
        <p:nvPicPr>
          <p:cNvPr id="7" name="Image 6">
            <a:extLst>
              <a:ext uri="{FF2B5EF4-FFF2-40B4-BE49-F238E27FC236}">
                <a16:creationId xmlns:a16="http://schemas.microsoft.com/office/drawing/2014/main" id="{6B69766E-A346-4315-82D0-228856372B37}"/>
              </a:ext>
            </a:extLst>
          </p:cNvPr>
          <p:cNvPicPr>
            <a:picLocks noChangeAspect="1"/>
          </p:cNvPicPr>
          <p:nvPr/>
        </p:nvPicPr>
        <p:blipFill>
          <a:blip r:embed="rId2"/>
          <a:stretch>
            <a:fillRect/>
          </a:stretch>
        </p:blipFill>
        <p:spPr>
          <a:xfrm>
            <a:off x="6592839" y="4121669"/>
            <a:ext cx="5401275" cy="2716809"/>
          </a:xfrm>
          <a:prstGeom prst="rect">
            <a:avLst/>
          </a:prstGeom>
          <a:ln w="28575">
            <a:solidFill>
              <a:srgbClr val="7385D1"/>
            </a:solidFill>
          </a:ln>
        </p:spPr>
      </p:pic>
      <p:sp>
        <p:nvSpPr>
          <p:cNvPr id="10" name="Rectangle 9">
            <a:extLst>
              <a:ext uri="{FF2B5EF4-FFF2-40B4-BE49-F238E27FC236}">
                <a16:creationId xmlns:a16="http://schemas.microsoft.com/office/drawing/2014/main" id="{DE13BEDD-3D0A-4720-A649-3F9B4901F484}"/>
              </a:ext>
            </a:extLst>
          </p:cNvPr>
          <p:cNvSpPr/>
          <p:nvPr/>
        </p:nvSpPr>
        <p:spPr>
          <a:xfrm>
            <a:off x="6778752" y="5876544"/>
            <a:ext cx="4523232" cy="768096"/>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1A63B043-56C7-4B4F-8B03-F814F6A6AB6B}"/>
              </a:ext>
            </a:extLst>
          </p:cNvPr>
          <p:cNvSpPr/>
          <p:nvPr/>
        </p:nvSpPr>
        <p:spPr>
          <a:xfrm>
            <a:off x="6778752" y="5369571"/>
            <a:ext cx="1676400" cy="460213"/>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6" name="Rectangle 15">
            <a:extLst>
              <a:ext uri="{FF2B5EF4-FFF2-40B4-BE49-F238E27FC236}">
                <a16:creationId xmlns:a16="http://schemas.microsoft.com/office/drawing/2014/main" id="{62019347-D5F1-4FA3-B272-AC5B491958A0}"/>
              </a:ext>
            </a:extLst>
          </p:cNvPr>
          <p:cNvSpPr/>
          <p:nvPr/>
        </p:nvSpPr>
        <p:spPr>
          <a:xfrm>
            <a:off x="6778752" y="4558803"/>
            <a:ext cx="4523232" cy="460213"/>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1" name="ZoneTexte 10">
            <a:extLst>
              <a:ext uri="{FF2B5EF4-FFF2-40B4-BE49-F238E27FC236}">
                <a16:creationId xmlns:a16="http://schemas.microsoft.com/office/drawing/2014/main" id="{0F7AD50F-BE79-4505-9C81-FF526D08603A}"/>
              </a:ext>
            </a:extLst>
          </p:cNvPr>
          <p:cNvSpPr txBox="1"/>
          <p:nvPr/>
        </p:nvSpPr>
        <p:spPr>
          <a:xfrm>
            <a:off x="508106" y="4525967"/>
            <a:ext cx="5571744" cy="1908215"/>
          </a:xfrm>
          <a:prstGeom prst="rect">
            <a:avLst/>
          </a:prstGeom>
          <a:noFill/>
        </p:spPr>
        <p:txBody>
          <a:bodyPr wrap="square" rtlCol="0">
            <a:spAutoFit/>
          </a:bodyPr>
          <a:lstStyle/>
          <a:p>
            <a:pPr>
              <a:spcAft>
                <a:spcPts val="600"/>
              </a:spcAft>
            </a:pPr>
            <a:r>
              <a:rPr lang="fr-CA" dirty="0">
                <a:solidFill>
                  <a:srgbClr val="7385D1"/>
                </a:solidFill>
              </a:rPr>
              <a:t>• </a:t>
            </a:r>
            <a:r>
              <a:rPr lang="fr-CA" dirty="0">
                <a:solidFill>
                  <a:schemeClr val="bg1"/>
                </a:solidFill>
              </a:rPr>
              <a:t>On peut retrouver l’</a:t>
            </a:r>
            <a:r>
              <a:rPr lang="fr-CA" dirty="0">
                <a:solidFill>
                  <a:srgbClr val="FA4098"/>
                </a:solidFill>
              </a:rPr>
              <a:t>utilisateur</a:t>
            </a:r>
            <a:r>
              <a:rPr lang="fr-CA" dirty="0">
                <a:solidFill>
                  <a:srgbClr val="7385D1"/>
                </a:solidFill>
              </a:rPr>
              <a:t> </a:t>
            </a:r>
            <a:r>
              <a:rPr lang="fr-CA" dirty="0">
                <a:solidFill>
                  <a:schemeClr val="bg1"/>
                </a:solidFill>
              </a:rPr>
              <a:t>qui fait la requête étant donné que le </a:t>
            </a:r>
            <a:r>
              <a:rPr lang="fr-CA" dirty="0" err="1">
                <a:solidFill>
                  <a:srgbClr val="FA4098"/>
                </a:solidFill>
              </a:rPr>
              <a:t>token</a:t>
            </a:r>
            <a:r>
              <a:rPr lang="fr-CA" dirty="0">
                <a:solidFill>
                  <a:srgbClr val="7385D1"/>
                </a:solidFill>
              </a:rPr>
              <a:t> </a:t>
            </a:r>
            <a:r>
              <a:rPr lang="fr-CA" dirty="0">
                <a:solidFill>
                  <a:schemeClr val="bg1"/>
                </a:solidFill>
              </a:rPr>
              <a:t>est obligatoire.</a:t>
            </a:r>
          </a:p>
          <a:p>
            <a:pPr>
              <a:spcAft>
                <a:spcPts val="600"/>
              </a:spcAft>
            </a:pPr>
            <a:r>
              <a:rPr lang="fr-CA" dirty="0">
                <a:solidFill>
                  <a:schemeClr val="bg1"/>
                </a:solidFill>
              </a:rPr>
              <a:t>• On vérifie que la photo</a:t>
            </a:r>
            <a:r>
              <a:rPr lang="fr-CA" b="1" dirty="0">
                <a:solidFill>
                  <a:schemeClr val="bg1"/>
                </a:solidFill>
              </a:rPr>
              <a:t> existe</a:t>
            </a:r>
            <a:r>
              <a:rPr lang="fr-CA" dirty="0">
                <a:solidFill>
                  <a:schemeClr val="bg1"/>
                </a:solidFill>
              </a:rPr>
              <a:t>.</a:t>
            </a:r>
          </a:p>
          <a:p>
            <a:pPr>
              <a:spcAft>
                <a:spcPts val="600"/>
              </a:spcAft>
            </a:pPr>
            <a:r>
              <a:rPr lang="fr-CA" dirty="0">
                <a:solidFill>
                  <a:schemeClr val="bg1"/>
                </a:solidFill>
              </a:rPr>
              <a:t>• Si la galerie n’est pas publique ET que l’utilisateur ne fait pas partie des propriétaires de la galerie, on n’envoie pas la photo.</a:t>
            </a:r>
          </a:p>
        </p:txBody>
      </p:sp>
      <p:cxnSp>
        <p:nvCxnSpPr>
          <p:cNvPr id="17" name="Connecteur droit avec flèche 16">
            <a:extLst>
              <a:ext uri="{FF2B5EF4-FFF2-40B4-BE49-F238E27FC236}">
                <a16:creationId xmlns:a16="http://schemas.microsoft.com/office/drawing/2014/main" id="{7C38E57D-051C-41D8-AF9E-121CFA88226D}"/>
              </a:ext>
            </a:extLst>
          </p:cNvPr>
          <p:cNvCxnSpPr>
            <a:cxnSpLocks/>
          </p:cNvCxnSpPr>
          <p:nvPr/>
        </p:nvCxnSpPr>
        <p:spPr>
          <a:xfrm>
            <a:off x="5882640" y="4736592"/>
            <a:ext cx="835152" cy="523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25CBF6F-5B3C-44A6-B3F5-D4DC56062240}"/>
              </a:ext>
            </a:extLst>
          </p:cNvPr>
          <p:cNvCxnSpPr>
            <a:cxnSpLocks/>
          </p:cNvCxnSpPr>
          <p:nvPr/>
        </p:nvCxnSpPr>
        <p:spPr>
          <a:xfrm>
            <a:off x="5998464" y="6028944"/>
            <a:ext cx="719327" cy="148021"/>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60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BE0C2-A057-2234-8034-B4A8B28E1B15}"/>
              </a:ext>
            </a:extLst>
          </p:cNvPr>
          <p:cNvSpPr>
            <a:spLocks noGrp="1"/>
          </p:cNvSpPr>
          <p:nvPr>
            <p:ph type="title"/>
          </p:nvPr>
        </p:nvSpPr>
        <p:spPr/>
        <p:txBody>
          <a:bodyPr/>
          <a:lstStyle/>
          <a:p>
            <a:r>
              <a:rPr lang="fr-CA" dirty="0"/>
              <a:t>Rôles et droits d’accès</a:t>
            </a:r>
          </a:p>
        </p:txBody>
      </p:sp>
      <p:sp>
        <p:nvSpPr>
          <p:cNvPr id="3" name="Espace réservé du texte 2">
            <a:extLst>
              <a:ext uri="{FF2B5EF4-FFF2-40B4-BE49-F238E27FC236}">
                <a16:creationId xmlns:a16="http://schemas.microsoft.com/office/drawing/2014/main" id="{2F91D99D-F824-1224-9DB9-127C88E0DF4F}"/>
              </a:ext>
            </a:extLst>
          </p:cNvPr>
          <p:cNvSpPr>
            <a:spLocks noGrp="1"/>
          </p:cNvSpPr>
          <p:nvPr>
            <p:ph type="body" idx="1"/>
          </p:nvPr>
        </p:nvSpPr>
        <p:spPr/>
        <p:txBody>
          <a:bodyPr/>
          <a:lstStyle/>
          <a:p>
            <a:endParaRPr lang="fr-CA"/>
          </a:p>
        </p:txBody>
      </p:sp>
    </p:spTree>
    <p:extLst>
      <p:ext uri="{BB962C8B-B14F-4D97-AF65-F5344CB8AC3E}">
        <p14:creationId xmlns:p14="http://schemas.microsoft.com/office/powerpoint/2010/main" val="134533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F1819-28C7-415D-8EB9-EE4AFDC7EF79}"/>
              </a:ext>
            </a:extLst>
          </p:cNvPr>
          <p:cNvSpPr>
            <a:spLocks noGrp="1"/>
          </p:cNvSpPr>
          <p:nvPr>
            <p:ph type="title"/>
          </p:nvPr>
        </p:nvSpPr>
        <p:spPr/>
        <p:txBody>
          <a:bodyPr/>
          <a:lstStyle/>
          <a:p>
            <a:r>
              <a:rPr lang="fr-CA" dirty="0"/>
              <a:t>Envoyer une image au client</a:t>
            </a:r>
          </a:p>
        </p:txBody>
      </p:sp>
      <p:sp>
        <p:nvSpPr>
          <p:cNvPr id="3" name="Espace réservé du contenu 2">
            <a:extLst>
              <a:ext uri="{FF2B5EF4-FFF2-40B4-BE49-F238E27FC236}">
                <a16:creationId xmlns:a16="http://schemas.microsoft.com/office/drawing/2014/main" id="{2341EDA8-53B8-4794-BC80-F80DEC260854}"/>
              </a:ext>
            </a:extLst>
          </p:cNvPr>
          <p:cNvSpPr>
            <a:spLocks noGrp="1"/>
          </p:cNvSpPr>
          <p:nvPr>
            <p:ph idx="1"/>
          </p:nvPr>
        </p:nvSpPr>
        <p:spPr>
          <a:xfrm>
            <a:off x="135037" y="2018092"/>
            <a:ext cx="11635203" cy="3599316"/>
          </a:xfrm>
        </p:spPr>
        <p:txBody>
          <a:bodyPr/>
          <a:lstStyle/>
          <a:p>
            <a:r>
              <a:rPr lang="fr-CA" dirty="0"/>
              <a:t>... mais avec authentification !</a:t>
            </a:r>
          </a:p>
          <a:p>
            <a:pPr lvl="1"/>
            <a:r>
              <a:rPr lang="fr-CA" dirty="0"/>
              <a:t> </a:t>
            </a:r>
            <a:r>
              <a:rPr lang="fr-CA" dirty="0">
                <a:solidFill>
                  <a:srgbClr val="FA4098"/>
                </a:solidFill>
              </a:rPr>
              <a:t>Étape 6</a:t>
            </a:r>
            <a:r>
              <a:rPr lang="fr-CA" dirty="0"/>
              <a:t> : Rendre accessibles à n’importe qui (même sans authentification) les images des galeries publiques</a:t>
            </a:r>
          </a:p>
          <a:p>
            <a:pPr lvl="2"/>
            <a:r>
              <a:rPr lang="fr-CA" dirty="0"/>
              <a:t> Il faut recréer une </a:t>
            </a:r>
            <a:r>
              <a:rPr lang="fr-CA" dirty="0">
                <a:solidFill>
                  <a:srgbClr val="FA4098"/>
                </a:solidFill>
              </a:rPr>
              <a:t>action</a:t>
            </a:r>
            <a:r>
              <a:rPr lang="fr-CA" dirty="0"/>
              <a:t> avec </a:t>
            </a:r>
            <a:r>
              <a:rPr lang="fr-CA" dirty="0">
                <a:solidFill>
                  <a:srgbClr val="FA4098"/>
                </a:solidFill>
              </a:rPr>
              <a:t>[</a:t>
            </a:r>
            <a:r>
              <a:rPr lang="fr-CA" dirty="0" err="1">
                <a:solidFill>
                  <a:srgbClr val="FA4098"/>
                </a:solidFill>
              </a:rPr>
              <a:t>AllowAnonymous</a:t>
            </a:r>
            <a:r>
              <a:rPr lang="fr-CA" dirty="0">
                <a:solidFill>
                  <a:srgbClr val="FA4098"/>
                </a:solidFill>
              </a:rPr>
              <a:t>] </a:t>
            </a:r>
            <a:r>
              <a:rPr lang="fr-CA" dirty="0"/>
              <a:t>(ou sans </a:t>
            </a:r>
            <a:r>
              <a:rPr lang="fr-CA" dirty="0">
                <a:solidFill>
                  <a:srgbClr val="FA4098"/>
                </a:solidFill>
              </a:rPr>
              <a:t>[</a:t>
            </a:r>
            <a:r>
              <a:rPr lang="fr-CA" dirty="0" err="1">
                <a:solidFill>
                  <a:srgbClr val="FA4098"/>
                </a:solidFill>
              </a:rPr>
              <a:t>Authorize</a:t>
            </a:r>
            <a:r>
              <a:rPr lang="fr-CA" dirty="0">
                <a:solidFill>
                  <a:srgbClr val="FA4098"/>
                </a:solidFill>
              </a:rPr>
              <a:t>]</a:t>
            </a:r>
            <a:r>
              <a:rPr lang="fr-CA" dirty="0"/>
              <a:t>) et dans Angular, il faut utiliser cette nouvelle requête à la place de celle avec authentification.</a:t>
            </a:r>
          </a:p>
          <a:p>
            <a:pPr lvl="2"/>
            <a:r>
              <a:rPr lang="fr-CA" dirty="0"/>
              <a:t> </a:t>
            </a:r>
            <a:r>
              <a:rPr lang="fr-CA" b="1" u="sng" dirty="0"/>
              <a:t>Un instant !</a:t>
            </a:r>
            <a:r>
              <a:rPr lang="fr-CA" dirty="0"/>
              <a:t> Cette action doit tout de même vérifier que la galerie dont provient l’image est </a:t>
            </a:r>
            <a:r>
              <a:rPr lang="fr-CA" dirty="0">
                <a:solidFill>
                  <a:srgbClr val="FA4098"/>
                </a:solidFill>
              </a:rPr>
              <a:t>publique</a:t>
            </a:r>
            <a:r>
              <a:rPr lang="fr-CA" dirty="0"/>
              <a:t>, sinon nous avons créé une action sécuritaire pour rien !</a:t>
            </a:r>
          </a:p>
        </p:txBody>
      </p:sp>
      <p:pic>
        <p:nvPicPr>
          <p:cNvPr id="12" name="Image 11">
            <a:extLst>
              <a:ext uri="{FF2B5EF4-FFF2-40B4-BE49-F238E27FC236}">
                <a16:creationId xmlns:a16="http://schemas.microsoft.com/office/drawing/2014/main" id="{C199A621-2EBD-4FAA-907E-3B6B5068FA85}"/>
              </a:ext>
            </a:extLst>
          </p:cNvPr>
          <p:cNvPicPr>
            <a:picLocks noChangeAspect="1"/>
          </p:cNvPicPr>
          <p:nvPr/>
        </p:nvPicPr>
        <p:blipFill>
          <a:blip r:embed="rId2"/>
          <a:stretch>
            <a:fillRect/>
          </a:stretch>
        </p:blipFill>
        <p:spPr>
          <a:xfrm>
            <a:off x="5203482" y="4168614"/>
            <a:ext cx="6700981" cy="2672608"/>
          </a:xfrm>
          <a:prstGeom prst="rect">
            <a:avLst/>
          </a:prstGeom>
          <a:ln w="28575">
            <a:solidFill>
              <a:srgbClr val="7385D1"/>
            </a:solidFill>
          </a:ln>
        </p:spPr>
      </p:pic>
    </p:spTree>
    <p:extLst>
      <p:ext uri="{BB962C8B-B14F-4D97-AF65-F5344CB8AC3E}">
        <p14:creationId xmlns:p14="http://schemas.microsoft.com/office/powerpoint/2010/main" val="2714643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6674CC-0BDA-29F8-4EED-AE36F87C0C87}"/>
              </a:ext>
            </a:extLst>
          </p:cNvPr>
          <p:cNvSpPr>
            <a:spLocks noGrp="1"/>
          </p:cNvSpPr>
          <p:nvPr>
            <p:ph type="title"/>
          </p:nvPr>
        </p:nvSpPr>
        <p:spPr/>
        <p:txBody>
          <a:bodyPr/>
          <a:lstStyle/>
          <a:p>
            <a:r>
              <a:rPr lang="fr-CA" dirty="0"/>
              <a:t>Sous requêtes https</a:t>
            </a:r>
          </a:p>
        </p:txBody>
      </p:sp>
      <p:sp>
        <p:nvSpPr>
          <p:cNvPr id="3" name="Espace réservé du texte 2">
            <a:extLst>
              <a:ext uri="{FF2B5EF4-FFF2-40B4-BE49-F238E27FC236}">
                <a16:creationId xmlns:a16="http://schemas.microsoft.com/office/drawing/2014/main" id="{6277E124-D1CB-8F53-3CE9-EC0F94223C34}"/>
              </a:ext>
            </a:extLst>
          </p:cNvPr>
          <p:cNvSpPr>
            <a:spLocks noGrp="1"/>
          </p:cNvSpPr>
          <p:nvPr>
            <p:ph type="body" idx="1"/>
          </p:nvPr>
        </p:nvSpPr>
        <p:spPr/>
        <p:txBody>
          <a:bodyPr/>
          <a:lstStyle/>
          <a:p>
            <a:endParaRPr lang="fr-CA"/>
          </a:p>
        </p:txBody>
      </p:sp>
    </p:spTree>
    <p:extLst>
      <p:ext uri="{BB962C8B-B14F-4D97-AF65-F5344CB8AC3E}">
        <p14:creationId xmlns:p14="http://schemas.microsoft.com/office/powerpoint/2010/main" val="202874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5D139-2F26-4292-8C0E-6BE87FAD790E}"/>
              </a:ext>
            </a:extLst>
          </p:cNvPr>
          <p:cNvSpPr>
            <a:spLocks noGrp="1"/>
          </p:cNvSpPr>
          <p:nvPr>
            <p:ph type="title"/>
          </p:nvPr>
        </p:nvSpPr>
        <p:spPr/>
        <p:txBody>
          <a:bodyPr/>
          <a:lstStyle/>
          <a:p>
            <a:r>
              <a:rPr lang="fr-CA"/>
              <a:t>Sous-requêtes HTTP</a:t>
            </a:r>
          </a:p>
        </p:txBody>
      </p:sp>
      <p:sp>
        <p:nvSpPr>
          <p:cNvPr id="3" name="Espace réservé du contenu 2">
            <a:extLst>
              <a:ext uri="{FF2B5EF4-FFF2-40B4-BE49-F238E27FC236}">
                <a16:creationId xmlns:a16="http://schemas.microsoft.com/office/drawing/2014/main" id="{F8E21924-C16B-4A76-B9DF-93D5D45A0DFC}"/>
              </a:ext>
            </a:extLst>
          </p:cNvPr>
          <p:cNvSpPr>
            <a:spLocks noGrp="1"/>
          </p:cNvSpPr>
          <p:nvPr>
            <p:ph idx="1"/>
          </p:nvPr>
        </p:nvSpPr>
        <p:spPr>
          <a:xfrm>
            <a:off x="680321" y="2080470"/>
            <a:ext cx="11117531" cy="3855719"/>
          </a:xfrm>
        </p:spPr>
        <p:txBody>
          <a:bodyPr/>
          <a:lstStyle/>
          <a:p>
            <a:r>
              <a:rPr lang="fr-CA" dirty="0"/>
              <a:t>Parfois, on exécute une requête HTTP, puis on doit immédiatement en lancer une 2</a:t>
            </a:r>
            <a:r>
              <a:rPr lang="fr-CA" baseline="30000" dirty="0"/>
              <a:t>e</a:t>
            </a:r>
            <a:r>
              <a:rPr lang="fr-CA" dirty="0"/>
              <a:t> qui nécessite des informations qui découlent de la première.</a:t>
            </a:r>
          </a:p>
          <a:p>
            <a:pPr lvl="2"/>
            <a:r>
              <a:rPr lang="fr-CA" dirty="0"/>
              <a:t> Ex. Je crée un objet </a:t>
            </a:r>
            <a:r>
              <a:rPr lang="fr-CA" dirty="0" err="1">
                <a:solidFill>
                  <a:srgbClr val="FA4098"/>
                </a:solidFill>
              </a:rPr>
              <a:t>Millenial</a:t>
            </a:r>
            <a:r>
              <a:rPr lang="fr-CA" dirty="0"/>
              <a:t>, puis je veux immédiatement lui créer un objet </a:t>
            </a:r>
            <a:r>
              <a:rPr lang="fr-CA" dirty="0" err="1">
                <a:solidFill>
                  <a:srgbClr val="FA4098"/>
                </a:solidFill>
              </a:rPr>
              <a:t>Problem</a:t>
            </a:r>
            <a:r>
              <a:rPr lang="fr-CA" dirty="0"/>
              <a:t> qui possède une </a:t>
            </a:r>
            <a:r>
              <a:rPr lang="fr-CA" b="1" dirty="0"/>
              <a:t>relation </a:t>
            </a:r>
            <a:r>
              <a:rPr lang="fr-CA" dirty="0"/>
              <a:t>avec lui.</a:t>
            </a:r>
          </a:p>
        </p:txBody>
      </p:sp>
      <p:pic>
        <p:nvPicPr>
          <p:cNvPr id="5" name="Image 4">
            <a:extLst>
              <a:ext uri="{FF2B5EF4-FFF2-40B4-BE49-F238E27FC236}">
                <a16:creationId xmlns:a16="http://schemas.microsoft.com/office/drawing/2014/main" id="{52D396B4-F867-40C2-AEC0-622557A67586}"/>
              </a:ext>
            </a:extLst>
          </p:cNvPr>
          <p:cNvPicPr>
            <a:picLocks noChangeAspect="1"/>
          </p:cNvPicPr>
          <p:nvPr/>
        </p:nvPicPr>
        <p:blipFill>
          <a:blip r:embed="rId2"/>
          <a:stretch>
            <a:fillRect/>
          </a:stretch>
        </p:blipFill>
        <p:spPr>
          <a:xfrm>
            <a:off x="412830" y="3584277"/>
            <a:ext cx="5568364" cy="1944067"/>
          </a:xfrm>
          <a:prstGeom prst="rect">
            <a:avLst/>
          </a:prstGeom>
          <a:ln w="28575">
            <a:solidFill>
              <a:srgbClr val="9073D1"/>
            </a:solidFill>
          </a:ln>
        </p:spPr>
      </p:pic>
      <p:pic>
        <p:nvPicPr>
          <p:cNvPr id="7" name="Image 6">
            <a:extLst>
              <a:ext uri="{FF2B5EF4-FFF2-40B4-BE49-F238E27FC236}">
                <a16:creationId xmlns:a16="http://schemas.microsoft.com/office/drawing/2014/main" id="{E3F29489-7A90-4604-A6F6-97530D3BEEB6}"/>
              </a:ext>
            </a:extLst>
          </p:cNvPr>
          <p:cNvPicPr>
            <a:picLocks noChangeAspect="1"/>
          </p:cNvPicPr>
          <p:nvPr/>
        </p:nvPicPr>
        <p:blipFill>
          <a:blip r:embed="rId3"/>
          <a:stretch>
            <a:fillRect/>
          </a:stretch>
        </p:blipFill>
        <p:spPr>
          <a:xfrm>
            <a:off x="6651512" y="3584276"/>
            <a:ext cx="4860167" cy="1944067"/>
          </a:xfrm>
          <a:prstGeom prst="rect">
            <a:avLst/>
          </a:prstGeom>
          <a:ln w="28575">
            <a:solidFill>
              <a:srgbClr val="9073D1"/>
            </a:solidFill>
          </a:ln>
        </p:spPr>
      </p:pic>
      <p:cxnSp>
        <p:nvCxnSpPr>
          <p:cNvPr id="9" name="Connecteur droit avec flèche 8">
            <a:extLst>
              <a:ext uri="{FF2B5EF4-FFF2-40B4-BE49-F238E27FC236}">
                <a16:creationId xmlns:a16="http://schemas.microsoft.com/office/drawing/2014/main" id="{6E7E2687-8724-41CA-BE69-0E471EDA8EB2}"/>
              </a:ext>
            </a:extLst>
          </p:cNvPr>
          <p:cNvCxnSpPr/>
          <p:nvPr/>
        </p:nvCxnSpPr>
        <p:spPr>
          <a:xfrm>
            <a:off x="5916143" y="5176008"/>
            <a:ext cx="1115735" cy="0"/>
          </a:xfrm>
          <a:prstGeom prst="straightConnector1">
            <a:avLst/>
          </a:prstGeom>
          <a:ln w="57150">
            <a:solidFill>
              <a:srgbClr val="FA409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BD09A6D-18FA-4FBF-BC95-05A1A621B36F}"/>
              </a:ext>
            </a:extLst>
          </p:cNvPr>
          <p:cNvSpPr txBox="1"/>
          <p:nvPr/>
        </p:nvSpPr>
        <p:spPr>
          <a:xfrm>
            <a:off x="1240659" y="6104772"/>
            <a:ext cx="9996854" cy="369332"/>
          </a:xfrm>
          <a:prstGeom prst="rect">
            <a:avLst/>
          </a:prstGeom>
          <a:noFill/>
        </p:spPr>
        <p:txBody>
          <a:bodyPr wrap="square" rtlCol="0">
            <a:spAutoFit/>
          </a:bodyPr>
          <a:lstStyle/>
          <a:p>
            <a:r>
              <a:rPr lang="fr-CA" dirty="0">
                <a:solidFill>
                  <a:schemeClr val="bg1"/>
                </a:solidFill>
              </a:rPr>
              <a:t>On remarque qu’on a une relation </a:t>
            </a:r>
            <a:r>
              <a:rPr lang="fr-CA" dirty="0">
                <a:solidFill>
                  <a:srgbClr val="FA4098"/>
                </a:solidFill>
              </a:rPr>
              <a:t>One-To-</a:t>
            </a:r>
            <a:r>
              <a:rPr lang="fr-CA" dirty="0" err="1">
                <a:solidFill>
                  <a:srgbClr val="FA4098"/>
                </a:solidFill>
              </a:rPr>
              <a:t>Many</a:t>
            </a:r>
            <a:r>
              <a:rPr lang="fr-CA" dirty="0">
                <a:solidFill>
                  <a:srgbClr val="9073D1"/>
                </a:solidFill>
              </a:rPr>
              <a:t>. </a:t>
            </a:r>
            <a:r>
              <a:rPr lang="fr-CA" dirty="0">
                <a:solidFill>
                  <a:schemeClr val="bg1"/>
                </a:solidFill>
              </a:rPr>
              <a:t>Un</a:t>
            </a:r>
            <a:r>
              <a:rPr lang="fr-CA" dirty="0">
                <a:solidFill>
                  <a:srgbClr val="9073D1"/>
                </a:solidFill>
              </a:rPr>
              <a:t> </a:t>
            </a:r>
            <a:r>
              <a:rPr lang="fr-CA" dirty="0" err="1">
                <a:solidFill>
                  <a:srgbClr val="FA4098"/>
                </a:solidFill>
              </a:rPr>
              <a:t>Millenial</a:t>
            </a:r>
            <a:r>
              <a:rPr lang="fr-CA" dirty="0">
                <a:solidFill>
                  <a:srgbClr val="9073D1"/>
                </a:solidFill>
              </a:rPr>
              <a:t> </a:t>
            </a:r>
            <a:r>
              <a:rPr lang="fr-CA" dirty="0">
                <a:solidFill>
                  <a:schemeClr val="bg1"/>
                </a:solidFill>
              </a:rPr>
              <a:t>peut avoir plusieurs </a:t>
            </a:r>
            <a:r>
              <a:rPr lang="fr-CA" dirty="0" err="1">
                <a:solidFill>
                  <a:srgbClr val="FA4098"/>
                </a:solidFill>
              </a:rPr>
              <a:t>Problem</a:t>
            </a:r>
            <a:r>
              <a:rPr lang="fr-CA" dirty="0">
                <a:solidFill>
                  <a:srgbClr val="9073D1"/>
                </a:solidFill>
              </a:rPr>
              <a:t>.</a:t>
            </a:r>
          </a:p>
        </p:txBody>
      </p:sp>
    </p:spTree>
    <p:extLst>
      <p:ext uri="{BB962C8B-B14F-4D97-AF65-F5344CB8AC3E}">
        <p14:creationId xmlns:p14="http://schemas.microsoft.com/office/powerpoint/2010/main" val="1270185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5D139-2F26-4292-8C0E-6BE87FAD790E}"/>
              </a:ext>
            </a:extLst>
          </p:cNvPr>
          <p:cNvSpPr>
            <a:spLocks noGrp="1"/>
          </p:cNvSpPr>
          <p:nvPr>
            <p:ph type="title"/>
          </p:nvPr>
        </p:nvSpPr>
        <p:spPr/>
        <p:txBody>
          <a:bodyPr/>
          <a:lstStyle/>
          <a:p>
            <a:r>
              <a:rPr lang="fr-CA"/>
              <a:t>Sous-requêtes HTTP</a:t>
            </a:r>
          </a:p>
        </p:txBody>
      </p:sp>
      <p:sp>
        <p:nvSpPr>
          <p:cNvPr id="3" name="Espace réservé du contenu 2">
            <a:extLst>
              <a:ext uri="{FF2B5EF4-FFF2-40B4-BE49-F238E27FC236}">
                <a16:creationId xmlns:a16="http://schemas.microsoft.com/office/drawing/2014/main" id="{F8E21924-C16B-4A76-B9DF-93D5D45A0DFC}"/>
              </a:ext>
            </a:extLst>
          </p:cNvPr>
          <p:cNvSpPr>
            <a:spLocks noGrp="1"/>
          </p:cNvSpPr>
          <p:nvPr>
            <p:ph idx="1"/>
          </p:nvPr>
        </p:nvSpPr>
        <p:spPr>
          <a:xfrm>
            <a:off x="180491" y="2029853"/>
            <a:ext cx="10113692" cy="3906336"/>
          </a:xfrm>
        </p:spPr>
        <p:txBody>
          <a:bodyPr/>
          <a:lstStyle/>
          <a:p>
            <a:r>
              <a:rPr lang="fr-CA" dirty="0"/>
              <a:t>Ex. Je crée un objet </a:t>
            </a:r>
            <a:r>
              <a:rPr lang="fr-CA" dirty="0" err="1">
                <a:solidFill>
                  <a:srgbClr val="FA4098"/>
                </a:solidFill>
              </a:rPr>
              <a:t>Millenial</a:t>
            </a:r>
            <a:r>
              <a:rPr lang="fr-CA" dirty="0"/>
              <a:t>, puis je veux immédiatement lui créer un objet </a:t>
            </a:r>
            <a:r>
              <a:rPr lang="fr-CA" dirty="0" err="1">
                <a:solidFill>
                  <a:srgbClr val="FA4098"/>
                </a:solidFill>
              </a:rPr>
              <a:t>Problem</a:t>
            </a:r>
            <a:r>
              <a:rPr lang="fr-CA" dirty="0"/>
              <a:t> qui possède une </a:t>
            </a:r>
            <a:r>
              <a:rPr lang="fr-CA" b="1" dirty="0"/>
              <a:t>relation </a:t>
            </a:r>
            <a:r>
              <a:rPr lang="fr-CA" dirty="0"/>
              <a:t>avec lui.</a:t>
            </a:r>
          </a:p>
          <a:p>
            <a:endParaRPr lang="fr-CA" dirty="0"/>
          </a:p>
        </p:txBody>
      </p:sp>
      <p:pic>
        <p:nvPicPr>
          <p:cNvPr id="7" name="Image 6">
            <a:extLst>
              <a:ext uri="{FF2B5EF4-FFF2-40B4-BE49-F238E27FC236}">
                <a16:creationId xmlns:a16="http://schemas.microsoft.com/office/drawing/2014/main" id="{7F22110D-853E-4B63-A8D2-41FC9D76BA66}"/>
              </a:ext>
            </a:extLst>
          </p:cNvPr>
          <p:cNvPicPr>
            <a:picLocks noChangeAspect="1"/>
          </p:cNvPicPr>
          <p:nvPr/>
        </p:nvPicPr>
        <p:blipFill>
          <a:blip r:embed="rId2"/>
          <a:stretch>
            <a:fillRect/>
          </a:stretch>
        </p:blipFill>
        <p:spPr>
          <a:xfrm>
            <a:off x="1973907" y="2791006"/>
            <a:ext cx="8535591" cy="1581371"/>
          </a:xfrm>
          <a:prstGeom prst="rect">
            <a:avLst/>
          </a:prstGeom>
          <a:ln w="28575">
            <a:solidFill>
              <a:srgbClr val="9073D1"/>
            </a:solidFill>
          </a:ln>
        </p:spPr>
      </p:pic>
      <p:pic>
        <p:nvPicPr>
          <p:cNvPr id="9" name="Image 8">
            <a:extLst>
              <a:ext uri="{FF2B5EF4-FFF2-40B4-BE49-F238E27FC236}">
                <a16:creationId xmlns:a16="http://schemas.microsoft.com/office/drawing/2014/main" id="{17A8143D-9B21-49B2-A6BF-0436E902C7D8}"/>
              </a:ext>
            </a:extLst>
          </p:cNvPr>
          <p:cNvPicPr>
            <a:picLocks noChangeAspect="1"/>
          </p:cNvPicPr>
          <p:nvPr/>
        </p:nvPicPr>
        <p:blipFill>
          <a:blip r:embed="rId3"/>
          <a:stretch>
            <a:fillRect/>
          </a:stretch>
        </p:blipFill>
        <p:spPr>
          <a:xfrm>
            <a:off x="8288590" y="5329217"/>
            <a:ext cx="3696216" cy="523948"/>
          </a:xfrm>
          <a:prstGeom prst="rect">
            <a:avLst/>
          </a:prstGeom>
        </p:spPr>
      </p:pic>
      <p:sp>
        <p:nvSpPr>
          <p:cNvPr id="10" name="ZoneTexte 9">
            <a:extLst>
              <a:ext uri="{FF2B5EF4-FFF2-40B4-BE49-F238E27FC236}">
                <a16:creationId xmlns:a16="http://schemas.microsoft.com/office/drawing/2014/main" id="{7D480FB2-8193-4471-821D-98B1F6F13C71}"/>
              </a:ext>
            </a:extLst>
          </p:cNvPr>
          <p:cNvSpPr txBox="1"/>
          <p:nvPr/>
        </p:nvSpPr>
        <p:spPr>
          <a:xfrm>
            <a:off x="7846503" y="4690126"/>
            <a:ext cx="4345497" cy="646331"/>
          </a:xfrm>
          <a:prstGeom prst="rect">
            <a:avLst/>
          </a:prstGeom>
          <a:noFill/>
        </p:spPr>
        <p:txBody>
          <a:bodyPr wrap="square" rtlCol="0">
            <a:spAutoFit/>
          </a:bodyPr>
          <a:lstStyle/>
          <a:p>
            <a:r>
              <a:rPr lang="fr-CA" dirty="0">
                <a:solidFill>
                  <a:srgbClr val="FA4098"/>
                </a:solidFill>
              </a:rPr>
              <a:t>Id</a:t>
            </a:r>
            <a:r>
              <a:rPr lang="fr-CA" dirty="0">
                <a:solidFill>
                  <a:srgbClr val="9073D1"/>
                </a:solidFill>
              </a:rPr>
              <a:t> </a:t>
            </a:r>
            <a:r>
              <a:rPr lang="fr-CA" dirty="0">
                <a:solidFill>
                  <a:schemeClr val="bg1"/>
                </a:solidFill>
              </a:rPr>
              <a:t>du</a:t>
            </a:r>
            <a:r>
              <a:rPr lang="fr-CA" dirty="0">
                <a:solidFill>
                  <a:srgbClr val="9073D1"/>
                </a:solidFill>
              </a:rPr>
              <a:t> </a:t>
            </a:r>
            <a:r>
              <a:rPr lang="fr-CA" dirty="0" err="1">
                <a:solidFill>
                  <a:srgbClr val="FA4098"/>
                </a:solidFill>
              </a:rPr>
              <a:t>Millenial</a:t>
            </a:r>
            <a:r>
              <a:rPr lang="fr-CA" dirty="0">
                <a:solidFill>
                  <a:srgbClr val="9073D1"/>
                </a:solidFill>
              </a:rPr>
              <a:t> à</a:t>
            </a:r>
            <a:r>
              <a:rPr lang="fr-CA" dirty="0">
                <a:solidFill>
                  <a:schemeClr val="bg1"/>
                </a:solidFill>
              </a:rPr>
              <a:t> qui le problème appartient</a:t>
            </a:r>
          </a:p>
        </p:txBody>
      </p:sp>
      <p:cxnSp>
        <p:nvCxnSpPr>
          <p:cNvPr id="12" name="Connecteur droit avec flèche 11">
            <a:extLst>
              <a:ext uri="{FF2B5EF4-FFF2-40B4-BE49-F238E27FC236}">
                <a16:creationId xmlns:a16="http://schemas.microsoft.com/office/drawing/2014/main" id="{73915995-F82F-47E5-9FC2-1BC75851311F}"/>
              </a:ext>
            </a:extLst>
          </p:cNvPr>
          <p:cNvCxnSpPr/>
          <p:nvPr/>
        </p:nvCxnSpPr>
        <p:spPr>
          <a:xfrm>
            <a:off x="11255231" y="5059458"/>
            <a:ext cx="302003" cy="42762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BBAB0AD-54F2-473B-B16B-495E8B823053}"/>
              </a:ext>
            </a:extLst>
          </p:cNvPr>
          <p:cNvSpPr txBox="1"/>
          <p:nvPr/>
        </p:nvSpPr>
        <p:spPr>
          <a:xfrm>
            <a:off x="186084" y="4452054"/>
            <a:ext cx="7445104" cy="2031325"/>
          </a:xfrm>
          <a:prstGeom prst="rect">
            <a:avLst/>
          </a:prstGeom>
          <a:noFill/>
        </p:spPr>
        <p:txBody>
          <a:bodyPr wrap="square" rtlCol="0">
            <a:spAutoFit/>
          </a:bodyPr>
          <a:lstStyle/>
          <a:p>
            <a:r>
              <a:rPr lang="fr-CA" dirty="0">
                <a:solidFill>
                  <a:srgbClr val="9073D1"/>
                </a:solidFill>
              </a:rPr>
              <a:t>• </a:t>
            </a:r>
            <a:r>
              <a:rPr lang="fr-CA" dirty="0">
                <a:solidFill>
                  <a:schemeClr val="bg1"/>
                </a:solidFill>
              </a:rPr>
              <a:t>Bémol : On doit remplacer le </a:t>
            </a:r>
            <a:r>
              <a:rPr lang="fr-CA" dirty="0">
                <a:solidFill>
                  <a:schemeClr val="accent6"/>
                </a:solidFill>
              </a:rPr>
              <a:t>commentaire</a:t>
            </a:r>
            <a:r>
              <a:rPr lang="fr-CA" dirty="0">
                <a:solidFill>
                  <a:srgbClr val="9073D1"/>
                </a:solidFill>
              </a:rPr>
              <a:t> </a:t>
            </a:r>
            <a:r>
              <a:rPr lang="fr-CA" dirty="0">
                <a:solidFill>
                  <a:schemeClr val="bg1"/>
                </a:solidFill>
              </a:rPr>
              <a:t>par une 2</a:t>
            </a:r>
            <a:r>
              <a:rPr lang="fr-CA" baseline="30000" dirty="0">
                <a:solidFill>
                  <a:schemeClr val="bg1"/>
                </a:solidFill>
              </a:rPr>
              <a:t>e</a:t>
            </a:r>
            <a:r>
              <a:rPr lang="fr-CA" dirty="0">
                <a:solidFill>
                  <a:schemeClr val="bg1"/>
                </a:solidFill>
              </a:rPr>
              <a:t> requête servant à créer le </a:t>
            </a:r>
            <a:r>
              <a:rPr lang="fr-CA" dirty="0" err="1">
                <a:solidFill>
                  <a:srgbClr val="FA4098"/>
                </a:solidFill>
              </a:rPr>
              <a:t>Problem</a:t>
            </a:r>
            <a:r>
              <a:rPr lang="fr-CA" dirty="0">
                <a:solidFill>
                  <a:srgbClr val="9073D1"/>
                </a:solidFill>
              </a:rPr>
              <a:t>. </a:t>
            </a:r>
            <a:r>
              <a:rPr lang="fr-CA" dirty="0">
                <a:solidFill>
                  <a:schemeClr val="bg1"/>
                </a:solidFill>
              </a:rPr>
              <a:t>Cela dit, on remarque qu’on a besoin de </a:t>
            </a:r>
            <a:r>
              <a:rPr lang="fr-CA" dirty="0" err="1">
                <a:solidFill>
                  <a:srgbClr val="9073D1"/>
                </a:solidFill>
              </a:rPr>
              <a:t>l’</a:t>
            </a:r>
            <a:r>
              <a:rPr lang="fr-CA" dirty="0" err="1">
                <a:solidFill>
                  <a:srgbClr val="FA4098"/>
                </a:solidFill>
              </a:rPr>
              <a:t>id</a:t>
            </a:r>
            <a:r>
              <a:rPr lang="fr-CA" dirty="0">
                <a:solidFill>
                  <a:srgbClr val="9073D1"/>
                </a:solidFill>
              </a:rPr>
              <a:t> du </a:t>
            </a:r>
            <a:r>
              <a:rPr lang="fr-CA" dirty="0" err="1">
                <a:solidFill>
                  <a:srgbClr val="FA4098"/>
                </a:solidFill>
              </a:rPr>
              <a:t>Millenial</a:t>
            </a:r>
            <a:r>
              <a:rPr lang="fr-CA" dirty="0">
                <a:solidFill>
                  <a:srgbClr val="FA4098"/>
                </a:solidFill>
              </a:rPr>
              <a:t> </a:t>
            </a:r>
            <a:r>
              <a:rPr lang="fr-CA" dirty="0">
                <a:solidFill>
                  <a:schemeClr val="bg1"/>
                </a:solidFill>
              </a:rPr>
              <a:t>dans la requête </a:t>
            </a:r>
            <a:r>
              <a:rPr lang="fr-CA" dirty="0" err="1">
                <a:solidFill>
                  <a:srgbClr val="FA4098"/>
                </a:solidFill>
              </a:rPr>
              <a:t>PostProblem</a:t>
            </a:r>
            <a:r>
              <a:rPr lang="fr-CA" dirty="0">
                <a:solidFill>
                  <a:srgbClr val="9073D1"/>
                </a:solidFill>
              </a:rPr>
              <a:t>. </a:t>
            </a:r>
            <a:r>
              <a:rPr lang="fr-CA" dirty="0">
                <a:solidFill>
                  <a:schemeClr val="bg1"/>
                </a:solidFill>
              </a:rPr>
              <a:t>(Cela permettra de lier le </a:t>
            </a:r>
            <a:r>
              <a:rPr lang="fr-CA" dirty="0" err="1">
                <a:solidFill>
                  <a:srgbClr val="FA4098"/>
                </a:solidFill>
              </a:rPr>
              <a:t>Problem</a:t>
            </a:r>
            <a:r>
              <a:rPr lang="fr-CA" dirty="0">
                <a:solidFill>
                  <a:srgbClr val="9073D1"/>
                </a:solidFill>
              </a:rPr>
              <a:t> </a:t>
            </a:r>
            <a:r>
              <a:rPr lang="fr-CA" dirty="0">
                <a:solidFill>
                  <a:schemeClr val="bg1"/>
                </a:solidFill>
              </a:rPr>
              <a:t>et le</a:t>
            </a:r>
            <a:r>
              <a:rPr lang="fr-CA" dirty="0">
                <a:solidFill>
                  <a:srgbClr val="9073D1"/>
                </a:solidFill>
              </a:rPr>
              <a:t> </a:t>
            </a:r>
            <a:r>
              <a:rPr lang="fr-CA" dirty="0" err="1">
                <a:solidFill>
                  <a:srgbClr val="FA4098"/>
                </a:solidFill>
              </a:rPr>
              <a:t>Millenial</a:t>
            </a:r>
            <a:r>
              <a:rPr lang="fr-CA" dirty="0">
                <a:solidFill>
                  <a:schemeClr val="bg1"/>
                </a:solidFill>
              </a:rPr>
              <a:t>)</a:t>
            </a:r>
          </a:p>
          <a:p>
            <a:r>
              <a:rPr lang="fr-CA" dirty="0">
                <a:solidFill>
                  <a:srgbClr val="9073D1"/>
                </a:solidFill>
              </a:rPr>
              <a:t>• </a:t>
            </a:r>
            <a:r>
              <a:rPr lang="fr-CA" dirty="0">
                <a:solidFill>
                  <a:schemeClr val="bg1"/>
                </a:solidFill>
              </a:rPr>
              <a:t>Quel est </a:t>
            </a:r>
            <a:r>
              <a:rPr lang="fr-CA" dirty="0" err="1">
                <a:solidFill>
                  <a:schemeClr val="bg1"/>
                </a:solidFill>
              </a:rPr>
              <a:t>l’</a:t>
            </a:r>
            <a:r>
              <a:rPr lang="fr-CA" dirty="0" err="1">
                <a:solidFill>
                  <a:srgbClr val="FA4098"/>
                </a:solidFill>
              </a:rPr>
              <a:t>id</a:t>
            </a:r>
            <a:r>
              <a:rPr lang="fr-CA" dirty="0">
                <a:solidFill>
                  <a:srgbClr val="9073D1"/>
                </a:solidFill>
              </a:rPr>
              <a:t> </a:t>
            </a:r>
            <a:r>
              <a:rPr lang="fr-CA" dirty="0">
                <a:solidFill>
                  <a:schemeClr val="bg1"/>
                </a:solidFill>
              </a:rPr>
              <a:t>du</a:t>
            </a:r>
            <a:r>
              <a:rPr lang="fr-CA" dirty="0">
                <a:solidFill>
                  <a:srgbClr val="9073D1"/>
                </a:solidFill>
              </a:rPr>
              <a:t> </a:t>
            </a:r>
            <a:r>
              <a:rPr lang="fr-CA" dirty="0" err="1">
                <a:solidFill>
                  <a:srgbClr val="FA4098"/>
                </a:solidFill>
              </a:rPr>
              <a:t>Millenial</a:t>
            </a:r>
            <a:r>
              <a:rPr lang="fr-CA" dirty="0">
                <a:solidFill>
                  <a:srgbClr val="9073D1"/>
                </a:solidFill>
              </a:rPr>
              <a:t> </a:t>
            </a:r>
            <a:r>
              <a:rPr lang="fr-CA" dirty="0">
                <a:solidFill>
                  <a:schemeClr val="bg1"/>
                </a:solidFill>
              </a:rPr>
              <a:t>? Ce n’est pas </a:t>
            </a:r>
            <a:r>
              <a:rPr lang="fr-CA" dirty="0">
                <a:solidFill>
                  <a:srgbClr val="FA4098"/>
                </a:solidFill>
              </a:rPr>
              <a:t>0</a:t>
            </a:r>
            <a:r>
              <a:rPr lang="fr-CA" dirty="0">
                <a:solidFill>
                  <a:schemeClr val="bg1"/>
                </a:solidFill>
              </a:rPr>
              <a:t>. On a simplement mis </a:t>
            </a:r>
            <a:r>
              <a:rPr lang="fr-CA" dirty="0">
                <a:solidFill>
                  <a:srgbClr val="FA4098"/>
                </a:solidFill>
              </a:rPr>
              <a:t>0</a:t>
            </a:r>
            <a:r>
              <a:rPr lang="fr-CA" dirty="0">
                <a:solidFill>
                  <a:srgbClr val="9073D1"/>
                </a:solidFill>
              </a:rPr>
              <a:t> </a:t>
            </a:r>
            <a:r>
              <a:rPr lang="fr-CA" dirty="0">
                <a:solidFill>
                  <a:schemeClr val="bg1"/>
                </a:solidFill>
              </a:rPr>
              <a:t>car cela permet à </a:t>
            </a:r>
            <a:r>
              <a:rPr lang="fr-CA" b="1" dirty="0" err="1">
                <a:solidFill>
                  <a:schemeClr val="bg1"/>
                </a:solidFill>
              </a:rPr>
              <a:t>Entity</a:t>
            </a:r>
            <a:r>
              <a:rPr lang="fr-CA" b="1" dirty="0">
                <a:solidFill>
                  <a:schemeClr val="bg1"/>
                </a:solidFill>
              </a:rPr>
              <a:t> Framework </a:t>
            </a:r>
            <a:r>
              <a:rPr lang="fr-CA" dirty="0">
                <a:solidFill>
                  <a:schemeClr val="bg1"/>
                </a:solidFill>
              </a:rPr>
              <a:t>d’assigner automatiquement un </a:t>
            </a:r>
            <a:r>
              <a:rPr lang="fr-CA" dirty="0">
                <a:solidFill>
                  <a:srgbClr val="FA4098"/>
                </a:solidFill>
              </a:rPr>
              <a:t>Id</a:t>
            </a:r>
            <a:r>
              <a:rPr lang="fr-CA" dirty="0">
                <a:solidFill>
                  <a:srgbClr val="9073D1"/>
                </a:solidFill>
              </a:rPr>
              <a:t> </a:t>
            </a:r>
            <a:r>
              <a:rPr lang="fr-CA" dirty="0">
                <a:solidFill>
                  <a:schemeClr val="bg1"/>
                </a:solidFill>
              </a:rPr>
              <a:t>au</a:t>
            </a:r>
            <a:r>
              <a:rPr lang="fr-CA" dirty="0">
                <a:solidFill>
                  <a:srgbClr val="9073D1"/>
                </a:solidFill>
              </a:rPr>
              <a:t> </a:t>
            </a:r>
            <a:r>
              <a:rPr lang="fr-CA" dirty="0" err="1">
                <a:solidFill>
                  <a:srgbClr val="FA4098"/>
                </a:solidFill>
              </a:rPr>
              <a:t>Millenial</a:t>
            </a:r>
            <a:r>
              <a:rPr lang="fr-CA" dirty="0">
                <a:solidFill>
                  <a:srgbClr val="9073D1"/>
                </a:solidFill>
              </a:rPr>
              <a:t>.</a:t>
            </a:r>
          </a:p>
        </p:txBody>
      </p:sp>
    </p:spTree>
    <p:extLst>
      <p:ext uri="{BB962C8B-B14F-4D97-AF65-F5344CB8AC3E}">
        <p14:creationId xmlns:p14="http://schemas.microsoft.com/office/powerpoint/2010/main" val="22424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5D139-2F26-4292-8C0E-6BE87FAD790E}"/>
              </a:ext>
            </a:extLst>
          </p:cNvPr>
          <p:cNvSpPr>
            <a:spLocks noGrp="1"/>
          </p:cNvSpPr>
          <p:nvPr>
            <p:ph type="title"/>
          </p:nvPr>
        </p:nvSpPr>
        <p:spPr/>
        <p:txBody>
          <a:bodyPr/>
          <a:lstStyle/>
          <a:p>
            <a:r>
              <a:rPr lang="fr-CA"/>
              <a:t>Sous-requêtes HTTP</a:t>
            </a:r>
          </a:p>
        </p:txBody>
      </p:sp>
      <p:sp>
        <p:nvSpPr>
          <p:cNvPr id="3" name="Espace réservé du contenu 2">
            <a:extLst>
              <a:ext uri="{FF2B5EF4-FFF2-40B4-BE49-F238E27FC236}">
                <a16:creationId xmlns:a16="http://schemas.microsoft.com/office/drawing/2014/main" id="{F8E21924-C16B-4A76-B9DF-93D5D45A0DFC}"/>
              </a:ext>
            </a:extLst>
          </p:cNvPr>
          <p:cNvSpPr>
            <a:spLocks noGrp="1"/>
          </p:cNvSpPr>
          <p:nvPr>
            <p:ph idx="1"/>
          </p:nvPr>
        </p:nvSpPr>
        <p:spPr>
          <a:xfrm>
            <a:off x="680321" y="2021747"/>
            <a:ext cx="9613861" cy="3914442"/>
          </a:xfrm>
        </p:spPr>
        <p:txBody>
          <a:bodyPr/>
          <a:lstStyle/>
          <a:p>
            <a:r>
              <a:rPr lang="fr-CA" dirty="0"/>
              <a:t> « Sous-requête HTTP »</a:t>
            </a:r>
          </a:p>
          <a:p>
            <a:pPr lvl="1"/>
            <a:r>
              <a:rPr lang="fr-CA" dirty="0"/>
              <a:t> Ex. Je crée un objet </a:t>
            </a:r>
            <a:r>
              <a:rPr lang="fr-CA" dirty="0" err="1">
                <a:solidFill>
                  <a:srgbClr val="FA4098"/>
                </a:solidFill>
              </a:rPr>
              <a:t>Millenial</a:t>
            </a:r>
            <a:r>
              <a:rPr lang="fr-CA" dirty="0"/>
              <a:t>, puis je veux immédiatement lui créer un objet </a:t>
            </a:r>
            <a:r>
              <a:rPr lang="fr-CA" dirty="0" err="1">
                <a:solidFill>
                  <a:srgbClr val="FA4098"/>
                </a:solidFill>
              </a:rPr>
              <a:t>Problem</a:t>
            </a:r>
            <a:r>
              <a:rPr lang="fr-CA" dirty="0"/>
              <a:t> qui possède une </a:t>
            </a:r>
            <a:r>
              <a:rPr lang="fr-CA" b="1" dirty="0"/>
              <a:t>relation </a:t>
            </a:r>
            <a:r>
              <a:rPr lang="fr-CA" dirty="0"/>
              <a:t>avec lui.</a:t>
            </a:r>
          </a:p>
          <a:p>
            <a:endParaRPr lang="fr-CA" dirty="0"/>
          </a:p>
        </p:txBody>
      </p:sp>
      <p:pic>
        <p:nvPicPr>
          <p:cNvPr id="7" name="Image 6">
            <a:extLst>
              <a:ext uri="{FF2B5EF4-FFF2-40B4-BE49-F238E27FC236}">
                <a16:creationId xmlns:a16="http://schemas.microsoft.com/office/drawing/2014/main" id="{575F22D1-365F-4661-A4A7-6EE67790162B}"/>
              </a:ext>
            </a:extLst>
          </p:cNvPr>
          <p:cNvPicPr>
            <a:picLocks noChangeAspect="1"/>
          </p:cNvPicPr>
          <p:nvPr/>
        </p:nvPicPr>
        <p:blipFill>
          <a:blip r:embed="rId2"/>
          <a:stretch>
            <a:fillRect/>
          </a:stretch>
        </p:blipFill>
        <p:spPr>
          <a:xfrm>
            <a:off x="620489" y="2503529"/>
            <a:ext cx="10951022" cy="995547"/>
          </a:xfrm>
          <a:prstGeom prst="rect">
            <a:avLst/>
          </a:prstGeom>
          <a:ln w="28575">
            <a:solidFill>
              <a:srgbClr val="9073D1"/>
            </a:solidFill>
          </a:ln>
        </p:spPr>
      </p:pic>
      <p:pic>
        <p:nvPicPr>
          <p:cNvPr id="5" name="Image 4">
            <a:extLst>
              <a:ext uri="{FF2B5EF4-FFF2-40B4-BE49-F238E27FC236}">
                <a16:creationId xmlns:a16="http://schemas.microsoft.com/office/drawing/2014/main" id="{7E0D3B0D-64D8-4C8D-96EE-859751618CC5}"/>
              </a:ext>
            </a:extLst>
          </p:cNvPr>
          <p:cNvPicPr>
            <a:picLocks noChangeAspect="1"/>
          </p:cNvPicPr>
          <p:nvPr/>
        </p:nvPicPr>
        <p:blipFill>
          <a:blip r:embed="rId3"/>
          <a:stretch>
            <a:fillRect/>
          </a:stretch>
        </p:blipFill>
        <p:spPr>
          <a:xfrm>
            <a:off x="5825996" y="3001302"/>
            <a:ext cx="6097336" cy="810815"/>
          </a:xfrm>
          <a:prstGeom prst="rect">
            <a:avLst/>
          </a:prstGeom>
          <a:ln w="28575">
            <a:solidFill>
              <a:srgbClr val="9073D1"/>
            </a:solidFill>
          </a:ln>
        </p:spPr>
      </p:pic>
      <p:cxnSp>
        <p:nvCxnSpPr>
          <p:cNvPr id="9" name="Connecteur droit avec flèche 8">
            <a:extLst>
              <a:ext uri="{FF2B5EF4-FFF2-40B4-BE49-F238E27FC236}">
                <a16:creationId xmlns:a16="http://schemas.microsoft.com/office/drawing/2014/main" id="{BE5966C9-D2AB-40B2-AAA1-B71D6C0AAC20}"/>
              </a:ext>
            </a:extLst>
          </p:cNvPr>
          <p:cNvCxnSpPr>
            <a:cxnSpLocks/>
          </p:cNvCxnSpPr>
          <p:nvPr/>
        </p:nvCxnSpPr>
        <p:spPr>
          <a:xfrm>
            <a:off x="2516697" y="2902591"/>
            <a:ext cx="3682767" cy="52640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BB01BFE8-5491-4D22-9DFC-9A91E5A031BF}"/>
              </a:ext>
            </a:extLst>
          </p:cNvPr>
          <p:cNvSpPr txBox="1"/>
          <p:nvPr/>
        </p:nvSpPr>
        <p:spPr>
          <a:xfrm>
            <a:off x="520783" y="4149759"/>
            <a:ext cx="11492252" cy="1200329"/>
          </a:xfrm>
          <a:prstGeom prst="rect">
            <a:avLst/>
          </a:prstGeom>
          <a:noFill/>
        </p:spPr>
        <p:txBody>
          <a:bodyPr wrap="square" rtlCol="0">
            <a:spAutoFit/>
          </a:bodyPr>
          <a:lstStyle/>
          <a:p>
            <a:r>
              <a:rPr lang="fr-CA" dirty="0">
                <a:solidFill>
                  <a:srgbClr val="9073D1"/>
                </a:solidFill>
              </a:rPr>
              <a:t>• </a:t>
            </a:r>
            <a:r>
              <a:rPr lang="fr-CA" dirty="0">
                <a:solidFill>
                  <a:schemeClr val="bg1"/>
                </a:solidFill>
              </a:rPr>
              <a:t>Bonne nouvelle ! La requête</a:t>
            </a:r>
            <a:r>
              <a:rPr lang="fr-CA" dirty="0">
                <a:solidFill>
                  <a:srgbClr val="9073D1"/>
                </a:solidFill>
              </a:rPr>
              <a:t> </a:t>
            </a:r>
            <a:r>
              <a:rPr lang="fr-CA" dirty="0" err="1">
                <a:solidFill>
                  <a:srgbClr val="FA4098"/>
                </a:solidFill>
              </a:rPr>
              <a:t>PostMillenial</a:t>
            </a:r>
            <a:r>
              <a:rPr lang="fr-CA" dirty="0">
                <a:solidFill>
                  <a:srgbClr val="9073D1"/>
                </a:solidFill>
              </a:rPr>
              <a:t> </a:t>
            </a:r>
            <a:r>
              <a:rPr lang="fr-CA" dirty="0">
                <a:solidFill>
                  <a:schemeClr val="bg1"/>
                </a:solidFill>
              </a:rPr>
              <a:t>nous retourne l’objet que l’on vient de créer en </a:t>
            </a:r>
            <a:r>
              <a:rPr lang="fr-CA" b="1" dirty="0">
                <a:solidFill>
                  <a:schemeClr val="bg1"/>
                </a:solidFill>
              </a:rPr>
              <a:t>JSON</a:t>
            </a:r>
            <a:r>
              <a:rPr lang="fr-CA" dirty="0">
                <a:solidFill>
                  <a:schemeClr val="bg1"/>
                </a:solidFill>
              </a:rPr>
              <a:t>. Lorsqu’on fait </a:t>
            </a:r>
            <a:r>
              <a:rPr lang="fr-CA" dirty="0">
                <a:solidFill>
                  <a:srgbClr val="FA4098"/>
                </a:solidFill>
              </a:rPr>
              <a:t>console.log(x)</a:t>
            </a:r>
            <a:r>
              <a:rPr lang="fr-CA" dirty="0">
                <a:solidFill>
                  <a:srgbClr val="9073D1"/>
                </a:solidFill>
              </a:rPr>
              <a:t>, </a:t>
            </a:r>
            <a:r>
              <a:rPr lang="fr-CA" dirty="0">
                <a:solidFill>
                  <a:schemeClr val="bg1"/>
                </a:solidFill>
              </a:rPr>
              <a:t>on peut voir </a:t>
            </a:r>
            <a:r>
              <a:rPr lang="fr-CA" dirty="0" err="1">
                <a:solidFill>
                  <a:srgbClr val="9073D1"/>
                </a:solidFill>
              </a:rPr>
              <a:t>l’</a:t>
            </a:r>
            <a:r>
              <a:rPr lang="fr-CA" dirty="0" err="1">
                <a:solidFill>
                  <a:srgbClr val="FA4098"/>
                </a:solidFill>
              </a:rPr>
              <a:t>id</a:t>
            </a:r>
            <a:r>
              <a:rPr lang="fr-CA" dirty="0">
                <a:solidFill>
                  <a:srgbClr val="9073D1"/>
                </a:solidFill>
              </a:rPr>
              <a:t> du </a:t>
            </a:r>
            <a:r>
              <a:rPr lang="fr-CA" dirty="0" err="1">
                <a:solidFill>
                  <a:srgbClr val="FA4098"/>
                </a:solidFill>
              </a:rPr>
              <a:t>Millenial</a:t>
            </a:r>
            <a:r>
              <a:rPr lang="fr-CA" dirty="0">
                <a:solidFill>
                  <a:srgbClr val="9073D1"/>
                </a:solidFill>
              </a:rPr>
              <a:t> </a:t>
            </a:r>
            <a:r>
              <a:rPr lang="fr-CA" dirty="0">
                <a:solidFill>
                  <a:schemeClr val="bg1"/>
                </a:solidFill>
              </a:rPr>
              <a:t>qui vient d’être créer.</a:t>
            </a:r>
          </a:p>
          <a:p>
            <a:endParaRPr lang="fr-CA" dirty="0">
              <a:solidFill>
                <a:schemeClr val="bg1"/>
              </a:solidFill>
            </a:endParaRPr>
          </a:p>
          <a:p>
            <a:r>
              <a:rPr lang="fr-CA" dirty="0">
                <a:solidFill>
                  <a:schemeClr val="bg1"/>
                </a:solidFill>
              </a:rPr>
              <a:t>• Cela signifie que dans le bloc</a:t>
            </a:r>
            <a:r>
              <a:rPr lang="fr-CA" dirty="0">
                <a:solidFill>
                  <a:srgbClr val="9073D1"/>
                </a:solidFill>
              </a:rPr>
              <a:t> </a:t>
            </a:r>
            <a:r>
              <a:rPr lang="fr-CA" dirty="0">
                <a:solidFill>
                  <a:srgbClr val="FA4098"/>
                </a:solidFill>
              </a:rPr>
              <a:t>.</a:t>
            </a:r>
            <a:r>
              <a:rPr lang="fr-CA" dirty="0" err="1">
                <a:solidFill>
                  <a:srgbClr val="FA4098"/>
                </a:solidFill>
              </a:rPr>
              <a:t>subscribe</a:t>
            </a:r>
            <a:r>
              <a:rPr lang="fr-CA" dirty="0">
                <a:solidFill>
                  <a:srgbClr val="FA4098"/>
                </a:solidFill>
              </a:rPr>
              <a:t>() </a:t>
            </a:r>
            <a:r>
              <a:rPr lang="fr-CA" dirty="0">
                <a:solidFill>
                  <a:schemeClr val="bg1"/>
                </a:solidFill>
              </a:rPr>
              <a:t>de cette requête, on peut accéder au nouvel </a:t>
            </a:r>
            <a:r>
              <a:rPr lang="fr-CA" dirty="0">
                <a:solidFill>
                  <a:srgbClr val="FA4098"/>
                </a:solidFill>
              </a:rPr>
              <a:t>id</a:t>
            </a:r>
            <a:r>
              <a:rPr lang="fr-CA" dirty="0">
                <a:solidFill>
                  <a:srgbClr val="9073D1"/>
                </a:solidFill>
              </a:rPr>
              <a:t> </a:t>
            </a:r>
            <a:r>
              <a:rPr lang="fr-CA" dirty="0">
                <a:solidFill>
                  <a:schemeClr val="bg1"/>
                </a:solidFill>
              </a:rPr>
              <a:t>avec</a:t>
            </a:r>
            <a:r>
              <a:rPr lang="fr-CA" dirty="0">
                <a:solidFill>
                  <a:srgbClr val="9073D1"/>
                </a:solidFill>
              </a:rPr>
              <a:t> </a:t>
            </a:r>
            <a:r>
              <a:rPr lang="fr-CA" dirty="0">
                <a:solidFill>
                  <a:srgbClr val="FA4098"/>
                </a:solidFill>
              </a:rPr>
              <a:t>x.id </a:t>
            </a:r>
            <a:r>
              <a:rPr lang="fr-CA" dirty="0">
                <a:solidFill>
                  <a:srgbClr val="9073D1"/>
                </a:solidFill>
              </a:rPr>
              <a:t>!</a:t>
            </a:r>
          </a:p>
        </p:txBody>
      </p:sp>
    </p:spTree>
    <p:extLst>
      <p:ext uri="{BB962C8B-B14F-4D97-AF65-F5344CB8AC3E}">
        <p14:creationId xmlns:p14="http://schemas.microsoft.com/office/powerpoint/2010/main" val="212009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5D139-2F26-4292-8C0E-6BE87FAD790E}"/>
              </a:ext>
            </a:extLst>
          </p:cNvPr>
          <p:cNvSpPr>
            <a:spLocks noGrp="1"/>
          </p:cNvSpPr>
          <p:nvPr>
            <p:ph type="title"/>
          </p:nvPr>
        </p:nvSpPr>
        <p:spPr/>
        <p:txBody>
          <a:bodyPr/>
          <a:lstStyle/>
          <a:p>
            <a:r>
              <a:rPr lang="fr-CA"/>
              <a:t>Sous-requêtes HTTP</a:t>
            </a:r>
          </a:p>
        </p:txBody>
      </p:sp>
      <p:sp>
        <p:nvSpPr>
          <p:cNvPr id="3" name="Espace réservé du contenu 2">
            <a:extLst>
              <a:ext uri="{FF2B5EF4-FFF2-40B4-BE49-F238E27FC236}">
                <a16:creationId xmlns:a16="http://schemas.microsoft.com/office/drawing/2014/main" id="{F8E21924-C16B-4A76-B9DF-93D5D45A0DFC}"/>
              </a:ext>
            </a:extLst>
          </p:cNvPr>
          <p:cNvSpPr>
            <a:spLocks noGrp="1"/>
          </p:cNvSpPr>
          <p:nvPr>
            <p:ph idx="1"/>
          </p:nvPr>
        </p:nvSpPr>
        <p:spPr>
          <a:xfrm>
            <a:off x="680321" y="2013358"/>
            <a:ext cx="9613861" cy="3922831"/>
          </a:xfrm>
        </p:spPr>
        <p:txBody>
          <a:bodyPr/>
          <a:lstStyle/>
          <a:p>
            <a:r>
              <a:rPr lang="fr-CA" dirty="0"/>
              <a:t> « Sous-requête HTTP »</a:t>
            </a:r>
          </a:p>
          <a:p>
            <a:pPr lvl="1"/>
            <a:r>
              <a:rPr lang="fr-CA" dirty="0"/>
              <a:t> Ex. Je crée un objet </a:t>
            </a:r>
            <a:r>
              <a:rPr lang="fr-CA" dirty="0" err="1">
                <a:solidFill>
                  <a:srgbClr val="FA4098"/>
                </a:solidFill>
              </a:rPr>
              <a:t>Millenial</a:t>
            </a:r>
            <a:r>
              <a:rPr lang="fr-CA" dirty="0"/>
              <a:t>, puis je veux immédiatement lui créer un objet </a:t>
            </a:r>
            <a:r>
              <a:rPr lang="fr-CA" dirty="0" err="1">
                <a:solidFill>
                  <a:srgbClr val="FA4098"/>
                </a:solidFill>
              </a:rPr>
              <a:t>Problem</a:t>
            </a:r>
            <a:r>
              <a:rPr lang="fr-CA" dirty="0"/>
              <a:t> qui possède une </a:t>
            </a:r>
            <a:r>
              <a:rPr lang="fr-CA" b="1" dirty="0"/>
              <a:t>relation </a:t>
            </a:r>
            <a:r>
              <a:rPr lang="fr-CA" dirty="0"/>
              <a:t>avec lui.</a:t>
            </a:r>
          </a:p>
          <a:p>
            <a:endParaRPr lang="fr-CA" dirty="0"/>
          </a:p>
        </p:txBody>
      </p:sp>
      <p:pic>
        <p:nvPicPr>
          <p:cNvPr id="5" name="Image 4">
            <a:extLst>
              <a:ext uri="{FF2B5EF4-FFF2-40B4-BE49-F238E27FC236}">
                <a16:creationId xmlns:a16="http://schemas.microsoft.com/office/drawing/2014/main" id="{2B124CB1-9735-43EC-8FEC-EC028B5179BC}"/>
              </a:ext>
            </a:extLst>
          </p:cNvPr>
          <p:cNvPicPr>
            <a:picLocks noChangeAspect="1"/>
          </p:cNvPicPr>
          <p:nvPr/>
        </p:nvPicPr>
        <p:blipFill>
          <a:blip r:embed="rId2"/>
          <a:stretch>
            <a:fillRect/>
          </a:stretch>
        </p:blipFill>
        <p:spPr>
          <a:xfrm>
            <a:off x="654599" y="3367874"/>
            <a:ext cx="10857080" cy="2361807"/>
          </a:xfrm>
          <a:prstGeom prst="rect">
            <a:avLst/>
          </a:prstGeom>
          <a:ln w="28575">
            <a:solidFill>
              <a:srgbClr val="9073D1"/>
            </a:solidFill>
          </a:ln>
        </p:spPr>
      </p:pic>
      <p:sp>
        <p:nvSpPr>
          <p:cNvPr id="6" name="Rectangle 5">
            <a:extLst>
              <a:ext uri="{FF2B5EF4-FFF2-40B4-BE49-F238E27FC236}">
                <a16:creationId xmlns:a16="http://schemas.microsoft.com/office/drawing/2014/main" id="{FB1B270C-0972-43D6-B75C-1FDF8313C2FB}"/>
              </a:ext>
            </a:extLst>
          </p:cNvPr>
          <p:cNvSpPr/>
          <p:nvPr/>
        </p:nvSpPr>
        <p:spPr>
          <a:xfrm>
            <a:off x="8120543" y="3785379"/>
            <a:ext cx="637563" cy="283282"/>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Image 6">
            <a:extLst>
              <a:ext uri="{FF2B5EF4-FFF2-40B4-BE49-F238E27FC236}">
                <a16:creationId xmlns:a16="http://schemas.microsoft.com/office/drawing/2014/main" id="{CA3A49E0-8CFC-4403-AD52-ACDE5D796923}"/>
              </a:ext>
            </a:extLst>
          </p:cNvPr>
          <p:cNvPicPr>
            <a:picLocks noChangeAspect="1"/>
          </p:cNvPicPr>
          <p:nvPr/>
        </p:nvPicPr>
        <p:blipFill>
          <a:blip r:embed="rId3"/>
          <a:stretch>
            <a:fillRect/>
          </a:stretch>
        </p:blipFill>
        <p:spPr>
          <a:xfrm>
            <a:off x="7815463" y="5150259"/>
            <a:ext cx="3696216" cy="523948"/>
          </a:xfrm>
          <a:prstGeom prst="rect">
            <a:avLst/>
          </a:prstGeom>
        </p:spPr>
      </p:pic>
    </p:spTree>
    <p:extLst>
      <p:ext uri="{BB962C8B-B14F-4D97-AF65-F5344CB8AC3E}">
        <p14:creationId xmlns:p14="http://schemas.microsoft.com/office/powerpoint/2010/main" val="2497208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6D409-92CD-4B87-A00A-25A7B9CD1898}"/>
              </a:ext>
            </a:extLst>
          </p:cNvPr>
          <p:cNvSpPr>
            <a:spLocks noGrp="1"/>
          </p:cNvSpPr>
          <p:nvPr>
            <p:ph type="title"/>
          </p:nvPr>
        </p:nvSpPr>
        <p:spPr/>
        <p:txBody>
          <a:bodyPr/>
          <a:lstStyle/>
          <a:p>
            <a:r>
              <a:rPr lang="fr-CA"/>
              <a:t>Redirections (Bonus)</a:t>
            </a:r>
            <a:endParaRPr lang="fr-CA" dirty="0"/>
          </a:p>
        </p:txBody>
      </p:sp>
      <p:sp>
        <p:nvSpPr>
          <p:cNvPr id="3" name="Espace réservé du contenu 2">
            <a:extLst>
              <a:ext uri="{FF2B5EF4-FFF2-40B4-BE49-F238E27FC236}">
                <a16:creationId xmlns:a16="http://schemas.microsoft.com/office/drawing/2014/main" id="{B389921B-2508-416E-8EDA-D72D91403A28}"/>
              </a:ext>
            </a:extLst>
          </p:cNvPr>
          <p:cNvSpPr>
            <a:spLocks noGrp="1"/>
          </p:cNvSpPr>
          <p:nvPr>
            <p:ph idx="1"/>
          </p:nvPr>
        </p:nvSpPr>
        <p:spPr>
          <a:xfrm>
            <a:off x="680321" y="1983363"/>
            <a:ext cx="11315936" cy="4102023"/>
          </a:xfrm>
        </p:spPr>
        <p:txBody>
          <a:bodyPr>
            <a:normAutofit/>
          </a:bodyPr>
          <a:lstStyle/>
          <a:p>
            <a:r>
              <a:rPr lang="fr-CA" dirty="0"/>
              <a:t> Redirection avec Angular</a:t>
            </a:r>
          </a:p>
          <a:p>
            <a:pPr lvl="1"/>
            <a:r>
              <a:rPr lang="fr-CA" dirty="0"/>
              <a:t> Ex. On veut changer la route automatiquement après avoir rempli un formulaire.</a:t>
            </a:r>
          </a:p>
          <a:p>
            <a:pPr lvl="2"/>
            <a:endParaRPr lang="fr-CA" dirty="0"/>
          </a:p>
          <a:p>
            <a:pPr lvl="2"/>
            <a:r>
              <a:rPr lang="fr-CA" dirty="0"/>
              <a:t> </a:t>
            </a:r>
            <a:r>
              <a:rPr lang="fr-CA" dirty="0">
                <a:solidFill>
                  <a:srgbClr val="FA4098"/>
                </a:solidFill>
              </a:rPr>
              <a:t>Étape 1</a:t>
            </a:r>
            <a:r>
              <a:rPr lang="fr-CA" dirty="0"/>
              <a:t> : Assurez-vous que le routage est configuré dans votre projet</a:t>
            </a:r>
          </a:p>
          <a:p>
            <a:pPr lvl="2"/>
            <a:r>
              <a:rPr lang="fr-CA" dirty="0"/>
              <a:t> </a:t>
            </a:r>
            <a:r>
              <a:rPr lang="fr-CA" dirty="0">
                <a:solidFill>
                  <a:srgbClr val="FA4098"/>
                </a:solidFill>
              </a:rPr>
              <a:t>Étape 2</a:t>
            </a:r>
            <a:r>
              <a:rPr lang="fr-CA" dirty="0"/>
              <a:t> : Le constructeur de la classe qui contient la fonction qui modifiera la route actuelle doit se faire injecter « </a:t>
            </a:r>
            <a:r>
              <a:rPr lang="fr-CA" dirty="0">
                <a:solidFill>
                  <a:srgbClr val="FA4098"/>
                </a:solidFill>
              </a:rPr>
              <a:t>Router</a:t>
            </a:r>
            <a:r>
              <a:rPr lang="fr-CA" dirty="0"/>
              <a:t> »</a:t>
            </a:r>
          </a:p>
          <a:p>
            <a:pPr lvl="2"/>
            <a:endParaRPr lang="fr-CA" dirty="0"/>
          </a:p>
          <a:p>
            <a:pPr lvl="2"/>
            <a:endParaRPr lang="fr-CA" dirty="0"/>
          </a:p>
          <a:p>
            <a:pPr lvl="2"/>
            <a:endParaRPr lang="fr-CA" dirty="0"/>
          </a:p>
          <a:p>
            <a:pPr lvl="2"/>
            <a:r>
              <a:rPr lang="fr-CA" dirty="0"/>
              <a:t> </a:t>
            </a:r>
            <a:r>
              <a:rPr lang="fr-CA" dirty="0">
                <a:solidFill>
                  <a:srgbClr val="FA4098"/>
                </a:solidFill>
              </a:rPr>
              <a:t>Étape 3 </a:t>
            </a:r>
            <a:r>
              <a:rPr lang="fr-CA" dirty="0"/>
              <a:t>: Glisser cette instruction dans la fonction de votre choix. (Lorsque la fonction sera appelée, le routage changera et vous vous retrouverez sur la page souhaitée)</a:t>
            </a:r>
          </a:p>
        </p:txBody>
      </p:sp>
      <p:pic>
        <p:nvPicPr>
          <p:cNvPr id="5" name="Image 4">
            <a:extLst>
              <a:ext uri="{FF2B5EF4-FFF2-40B4-BE49-F238E27FC236}">
                <a16:creationId xmlns:a16="http://schemas.microsoft.com/office/drawing/2014/main" id="{360682CE-574B-4EDE-B278-8C7C94B4B263}"/>
              </a:ext>
            </a:extLst>
          </p:cNvPr>
          <p:cNvPicPr>
            <a:picLocks noChangeAspect="1"/>
          </p:cNvPicPr>
          <p:nvPr/>
        </p:nvPicPr>
        <p:blipFill>
          <a:blip r:embed="rId2"/>
          <a:stretch>
            <a:fillRect/>
          </a:stretch>
        </p:blipFill>
        <p:spPr>
          <a:xfrm>
            <a:off x="2504574" y="3885177"/>
            <a:ext cx="7182852" cy="523948"/>
          </a:xfrm>
          <a:prstGeom prst="rect">
            <a:avLst/>
          </a:prstGeom>
          <a:ln w="28575">
            <a:solidFill>
              <a:srgbClr val="9073D1"/>
            </a:solidFill>
          </a:ln>
        </p:spPr>
      </p:pic>
      <p:cxnSp>
        <p:nvCxnSpPr>
          <p:cNvPr id="7" name="Connecteur droit avec flèche 6">
            <a:extLst>
              <a:ext uri="{FF2B5EF4-FFF2-40B4-BE49-F238E27FC236}">
                <a16:creationId xmlns:a16="http://schemas.microsoft.com/office/drawing/2014/main" id="{BAE3B68B-1A01-4EC5-8792-948927CBCCC5}"/>
              </a:ext>
            </a:extLst>
          </p:cNvPr>
          <p:cNvCxnSpPr/>
          <p:nvPr/>
        </p:nvCxnSpPr>
        <p:spPr>
          <a:xfrm flipH="1">
            <a:off x="8077200" y="3589367"/>
            <a:ext cx="566928" cy="445008"/>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82EB234F-2E3A-4F05-B230-73571C66F4B0}"/>
              </a:ext>
            </a:extLst>
          </p:cNvPr>
          <p:cNvPicPr>
            <a:picLocks noChangeAspect="1"/>
          </p:cNvPicPr>
          <p:nvPr/>
        </p:nvPicPr>
        <p:blipFill>
          <a:blip r:embed="rId3"/>
          <a:stretch>
            <a:fillRect/>
          </a:stretch>
        </p:blipFill>
        <p:spPr>
          <a:xfrm>
            <a:off x="3433391" y="5688504"/>
            <a:ext cx="5325218" cy="495369"/>
          </a:xfrm>
          <a:prstGeom prst="rect">
            <a:avLst/>
          </a:prstGeom>
          <a:ln w="28575">
            <a:solidFill>
              <a:srgbClr val="9073D1"/>
            </a:solidFill>
          </a:ln>
        </p:spPr>
      </p:pic>
    </p:spTree>
    <p:extLst>
      <p:ext uri="{BB962C8B-B14F-4D97-AF65-F5344CB8AC3E}">
        <p14:creationId xmlns:p14="http://schemas.microsoft.com/office/powerpoint/2010/main" val="3206971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a:xfrm>
            <a:off x="284081" y="2062553"/>
            <a:ext cx="9613861" cy="3599316"/>
          </a:xfrm>
        </p:spPr>
        <p:txBody>
          <a:bodyPr>
            <a:normAutofit fontScale="92500" lnSpcReduction="10000"/>
          </a:bodyPr>
          <a:lstStyle/>
          <a:p>
            <a:r>
              <a:rPr lang="fr-CA" dirty="0"/>
              <a:t>Stratégie d’autorisation</a:t>
            </a:r>
          </a:p>
          <a:p>
            <a:pPr lvl="1"/>
            <a:r>
              <a:rPr lang="fr-CA" dirty="0"/>
              <a:t> Pour le moment, nous utilisions seulement des </a:t>
            </a:r>
            <a:r>
              <a:rPr lang="fr-CA" dirty="0">
                <a:solidFill>
                  <a:srgbClr val="FA4098"/>
                </a:solidFill>
              </a:rPr>
              <a:t>tokens</a:t>
            </a:r>
            <a:r>
              <a:rPr lang="fr-CA" dirty="0"/>
              <a:t> (qui indiquent que l’utilisateur est </a:t>
            </a:r>
            <a:r>
              <a:rPr lang="fr-CA" u="sng" dirty="0"/>
              <a:t>authentifié</a:t>
            </a:r>
            <a:r>
              <a:rPr lang="fr-CA" dirty="0"/>
              <a:t> et qui nous permet de savoir quel </a:t>
            </a:r>
            <a:r>
              <a:rPr lang="fr-CA" u="sng" dirty="0"/>
              <a:t>IdentityUser</a:t>
            </a:r>
            <a:r>
              <a:rPr lang="fr-CA" dirty="0"/>
              <a:t> il est), mais on peut coupler cela à des </a:t>
            </a:r>
            <a:r>
              <a:rPr lang="fr-CA" dirty="0">
                <a:solidFill>
                  <a:srgbClr val="FA4098"/>
                </a:solidFill>
              </a:rPr>
              <a:t>rôles</a:t>
            </a:r>
            <a:r>
              <a:rPr lang="fr-CA" dirty="0"/>
              <a:t>.</a:t>
            </a:r>
          </a:p>
          <a:p>
            <a:pPr lvl="1"/>
            <a:r>
              <a:rPr lang="fr-CA" dirty="0"/>
              <a:t> Exemples</a:t>
            </a:r>
          </a:p>
          <a:p>
            <a:pPr lvl="2"/>
            <a:r>
              <a:rPr lang="fr-CA" dirty="0"/>
              <a:t> Il faut posséder le rôle « </a:t>
            </a:r>
            <a:r>
              <a:rPr lang="fr-CA" dirty="0" err="1">
                <a:solidFill>
                  <a:srgbClr val="FA4098"/>
                </a:solidFill>
              </a:rPr>
              <a:t>Moderator</a:t>
            </a:r>
            <a:r>
              <a:rPr lang="fr-CA" dirty="0"/>
              <a:t> » pour pouvoir utiliser l’action </a:t>
            </a:r>
            <a:r>
              <a:rPr lang="fr-CA" dirty="0">
                <a:solidFill>
                  <a:srgbClr val="FA4098"/>
                </a:solidFill>
              </a:rPr>
              <a:t>/api/Users/Ban</a:t>
            </a:r>
          </a:p>
          <a:p>
            <a:pPr lvl="2"/>
            <a:r>
              <a:rPr lang="fr-CA" dirty="0"/>
              <a:t> Il faut posséder le rôle « </a:t>
            </a:r>
            <a:r>
              <a:rPr lang="fr-CA" dirty="0">
                <a:solidFill>
                  <a:srgbClr val="FA4098"/>
                </a:solidFill>
              </a:rPr>
              <a:t>Redactor</a:t>
            </a:r>
            <a:r>
              <a:rPr lang="fr-CA" dirty="0"/>
              <a:t> » pour pouvoir utiliser l’action </a:t>
            </a:r>
            <a:r>
              <a:rPr lang="fr-CA" dirty="0">
                <a:solidFill>
                  <a:srgbClr val="FA4098"/>
                </a:solidFill>
              </a:rPr>
              <a:t>/api/Blogposts/Post</a:t>
            </a:r>
          </a:p>
          <a:p>
            <a:pPr lvl="1"/>
            <a:r>
              <a:rPr lang="fr-CA" dirty="0"/>
              <a:t> Rappel</a:t>
            </a:r>
          </a:p>
          <a:p>
            <a:pPr lvl="2"/>
            <a:r>
              <a:rPr lang="fr-CA" dirty="0"/>
              <a:t> Angular n’empêche jamais qui que ce soit d’envoyer une requête au serveur. (On peut utiliser un outil comme </a:t>
            </a:r>
            <a:r>
              <a:rPr lang="fr-CA" dirty="0">
                <a:solidFill>
                  <a:srgbClr val="FA4098"/>
                </a:solidFill>
              </a:rPr>
              <a:t>Postman</a:t>
            </a:r>
            <a:r>
              <a:rPr lang="fr-CA" dirty="0"/>
              <a:t> pour envoyer la requête de notre choix en tout temps) Il est donc </a:t>
            </a:r>
            <a:r>
              <a:rPr lang="fr-CA" b="1" dirty="0"/>
              <a:t>nécessaire</a:t>
            </a:r>
            <a:r>
              <a:rPr lang="fr-CA" dirty="0"/>
              <a:t> de se doter d’une </a:t>
            </a:r>
            <a:r>
              <a:rPr lang="fr-CA" b="1" dirty="0"/>
              <a:t>stratégie d’autorisation </a:t>
            </a:r>
            <a:r>
              <a:rPr lang="fr-CA" dirty="0"/>
              <a:t>sur le serveur. (Les </a:t>
            </a:r>
            <a:r>
              <a:rPr lang="fr-CA" dirty="0">
                <a:solidFill>
                  <a:srgbClr val="FA4098"/>
                </a:solidFill>
              </a:rPr>
              <a:t>tokens</a:t>
            </a:r>
            <a:r>
              <a:rPr lang="fr-CA" dirty="0"/>
              <a:t> peuvent être </a:t>
            </a:r>
            <a:r>
              <a:rPr lang="fr-CA" b="1" dirty="0"/>
              <a:t>suffisants</a:t>
            </a:r>
            <a:r>
              <a:rPr lang="fr-CA" dirty="0"/>
              <a:t>, mais les </a:t>
            </a:r>
            <a:r>
              <a:rPr lang="fr-CA" dirty="0">
                <a:solidFill>
                  <a:srgbClr val="FA4098"/>
                </a:solidFill>
              </a:rPr>
              <a:t>rôles</a:t>
            </a:r>
            <a:r>
              <a:rPr lang="fr-CA" dirty="0"/>
              <a:t> sont complémentaires et apportent de nouvelles possibilités)</a:t>
            </a:r>
          </a:p>
        </p:txBody>
      </p:sp>
      <p:pic>
        <p:nvPicPr>
          <p:cNvPr id="5" name="Image 4">
            <a:extLst>
              <a:ext uri="{FF2B5EF4-FFF2-40B4-BE49-F238E27FC236}">
                <a16:creationId xmlns:a16="http://schemas.microsoft.com/office/drawing/2014/main" id="{6D5DF6B5-A412-4345-B99B-5917272C8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981" y="5364675"/>
            <a:ext cx="4651793" cy="1502097"/>
          </a:xfrm>
          <a:prstGeom prst="rect">
            <a:avLst/>
          </a:prstGeom>
        </p:spPr>
      </p:pic>
    </p:spTree>
    <p:extLst>
      <p:ext uri="{BB962C8B-B14F-4D97-AF65-F5344CB8AC3E}">
        <p14:creationId xmlns:p14="http://schemas.microsoft.com/office/powerpoint/2010/main" val="150276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a:xfrm>
            <a:off x="2499878" y="1930780"/>
            <a:ext cx="9613861" cy="3599316"/>
          </a:xfrm>
        </p:spPr>
        <p:txBody>
          <a:bodyPr/>
          <a:lstStyle/>
          <a:p>
            <a:r>
              <a:rPr lang="fr-CA" dirty="0"/>
              <a:t>Créer un rôle</a:t>
            </a:r>
          </a:p>
          <a:p>
            <a:pPr lvl="2"/>
            <a:r>
              <a:rPr lang="fr-CA" dirty="0"/>
              <a:t> Nous devons d’abord ajouter une nouvelle fonction dans </a:t>
            </a:r>
            <a:r>
              <a:rPr lang="fr-CA" dirty="0">
                <a:solidFill>
                  <a:srgbClr val="FA4098"/>
                </a:solidFill>
              </a:rPr>
              <a:t>Startup.cs</a:t>
            </a:r>
            <a:r>
              <a:rPr lang="fr-CA" dirty="0"/>
              <a:t>. Elle permet de vérifier si le rôle que nous tentons de créer </a:t>
            </a:r>
            <a:r>
              <a:rPr lang="fr-CA" b="1" dirty="0"/>
              <a:t>existe</a:t>
            </a:r>
            <a:r>
              <a:rPr lang="fr-CA" dirty="0"/>
              <a:t> déjà. Si non, le rôle est </a:t>
            </a:r>
            <a:r>
              <a:rPr lang="fr-CA" b="1" dirty="0"/>
              <a:t>créé</a:t>
            </a:r>
            <a:r>
              <a:rPr lang="fr-CA" dirty="0"/>
              <a:t>.</a:t>
            </a:r>
          </a:p>
          <a:p>
            <a:pPr lvl="2"/>
            <a:r>
              <a:rPr lang="fr-CA" dirty="0"/>
              <a:t> On remarque des appels à </a:t>
            </a:r>
            <a:r>
              <a:rPr lang="fr-CA" dirty="0">
                <a:solidFill>
                  <a:srgbClr val="FA4098"/>
                </a:solidFill>
              </a:rPr>
              <a:t>.</a:t>
            </a:r>
            <a:r>
              <a:rPr lang="fr-CA" dirty="0" err="1">
                <a:solidFill>
                  <a:srgbClr val="FA4098"/>
                </a:solidFill>
              </a:rPr>
              <a:t>Wait</a:t>
            </a:r>
            <a:r>
              <a:rPr lang="fr-CA" dirty="0">
                <a:solidFill>
                  <a:srgbClr val="FA4098"/>
                </a:solidFill>
              </a:rPr>
              <a:t>() </a:t>
            </a:r>
            <a:r>
              <a:rPr lang="fr-CA" dirty="0"/>
              <a:t>: C’est pour pouvoir appeler des fonctions asynchrones dans un contexte synchrone. (Enjeu important dans </a:t>
            </a:r>
            <a:r>
              <a:rPr lang="fr-CA" dirty="0">
                <a:solidFill>
                  <a:srgbClr val="FA4098"/>
                </a:solidFill>
              </a:rPr>
              <a:t>Startup.cs</a:t>
            </a:r>
            <a:r>
              <a:rPr lang="fr-CA" dirty="0"/>
              <a:t>)</a:t>
            </a:r>
          </a:p>
        </p:txBody>
      </p:sp>
      <p:pic>
        <p:nvPicPr>
          <p:cNvPr id="5" name="Image 4">
            <a:extLst>
              <a:ext uri="{FF2B5EF4-FFF2-40B4-BE49-F238E27FC236}">
                <a16:creationId xmlns:a16="http://schemas.microsoft.com/office/drawing/2014/main" id="{1DB94F96-A463-4AD1-9FC5-5B5171E6A17D}"/>
              </a:ext>
            </a:extLst>
          </p:cNvPr>
          <p:cNvPicPr>
            <a:picLocks noChangeAspect="1"/>
          </p:cNvPicPr>
          <p:nvPr/>
        </p:nvPicPr>
        <p:blipFill>
          <a:blip r:embed="rId2"/>
          <a:stretch>
            <a:fillRect/>
          </a:stretch>
        </p:blipFill>
        <p:spPr>
          <a:xfrm>
            <a:off x="255627" y="3861594"/>
            <a:ext cx="8264221" cy="2782707"/>
          </a:xfrm>
          <a:prstGeom prst="rect">
            <a:avLst/>
          </a:prstGeom>
          <a:ln w="28575">
            <a:solidFill>
              <a:srgbClr val="73B3D1"/>
            </a:solidFill>
          </a:ln>
        </p:spPr>
      </p:pic>
      <p:sp>
        <p:nvSpPr>
          <p:cNvPr id="6" name="ZoneTexte 5">
            <a:extLst>
              <a:ext uri="{FF2B5EF4-FFF2-40B4-BE49-F238E27FC236}">
                <a16:creationId xmlns:a16="http://schemas.microsoft.com/office/drawing/2014/main" id="{0FC808E0-7681-4182-ACDB-4279B69562B3}"/>
              </a:ext>
            </a:extLst>
          </p:cNvPr>
          <p:cNvSpPr txBox="1"/>
          <p:nvPr/>
        </p:nvSpPr>
        <p:spPr>
          <a:xfrm>
            <a:off x="8992587" y="85137"/>
            <a:ext cx="3121152" cy="830997"/>
          </a:xfrm>
          <a:prstGeom prst="rect">
            <a:avLst/>
          </a:prstGeom>
          <a:solidFill>
            <a:srgbClr val="FFFFFF"/>
          </a:solidFill>
          <a:ln w="28575">
            <a:solidFill>
              <a:srgbClr val="73B3D1"/>
            </a:solidFill>
          </a:ln>
        </p:spPr>
        <p:txBody>
          <a:bodyPr wrap="square" rtlCol="0">
            <a:spAutoFit/>
          </a:bodyPr>
          <a:lstStyle/>
          <a:p>
            <a:r>
              <a:rPr lang="fr-CA" sz="1600" b="1" dirty="0">
                <a:solidFill>
                  <a:srgbClr val="73B3D1"/>
                </a:solidFill>
              </a:rPr>
              <a:t>Prérequis</a:t>
            </a:r>
            <a:r>
              <a:rPr lang="fr-CA" sz="1600" dirty="0">
                <a:solidFill>
                  <a:srgbClr val="73B3D1"/>
                </a:solidFill>
              </a:rPr>
              <a:t> : Avoir installé et configuré </a:t>
            </a:r>
            <a:r>
              <a:rPr lang="fr-CA" sz="1600" dirty="0">
                <a:solidFill>
                  <a:srgbClr val="FA4098"/>
                </a:solidFill>
              </a:rPr>
              <a:t>Identity</a:t>
            </a:r>
            <a:r>
              <a:rPr lang="fr-CA" sz="1600" dirty="0">
                <a:solidFill>
                  <a:srgbClr val="73B3D1"/>
                </a:solidFill>
              </a:rPr>
              <a:t> et créé un Model utilisateur héritant de </a:t>
            </a:r>
            <a:r>
              <a:rPr lang="fr-CA" sz="1600" dirty="0">
                <a:solidFill>
                  <a:srgbClr val="FA4098"/>
                </a:solidFill>
              </a:rPr>
              <a:t>IdentityUser</a:t>
            </a:r>
          </a:p>
        </p:txBody>
      </p:sp>
      <p:sp>
        <p:nvSpPr>
          <p:cNvPr id="7" name="ZoneTexte 6">
            <a:extLst>
              <a:ext uri="{FF2B5EF4-FFF2-40B4-BE49-F238E27FC236}">
                <a16:creationId xmlns:a16="http://schemas.microsoft.com/office/drawing/2014/main" id="{D28EF6DE-BD63-4539-92ED-DCB6DDB8D89A}"/>
              </a:ext>
            </a:extLst>
          </p:cNvPr>
          <p:cNvSpPr txBox="1"/>
          <p:nvPr/>
        </p:nvSpPr>
        <p:spPr>
          <a:xfrm>
            <a:off x="6919325" y="4945321"/>
            <a:ext cx="4530617" cy="584775"/>
          </a:xfrm>
          <a:prstGeom prst="rect">
            <a:avLst/>
          </a:prstGeom>
          <a:solidFill>
            <a:srgbClr val="FFFFFF"/>
          </a:solidFill>
          <a:ln w="28575">
            <a:solidFill>
              <a:srgbClr val="73B3D1"/>
            </a:solidFill>
          </a:ln>
        </p:spPr>
        <p:txBody>
          <a:bodyPr wrap="square" rtlCol="0">
            <a:spAutoFit/>
          </a:bodyPr>
          <a:lstStyle/>
          <a:p>
            <a:r>
              <a:rPr lang="fr-CA" sz="1600" dirty="0">
                <a:solidFill>
                  <a:srgbClr val="73B3D1"/>
                </a:solidFill>
              </a:rPr>
              <a:t>On pourrait créer plus d’un rôle si on le désire. Dans ce cas-ci, on a créé le rôle « </a:t>
            </a:r>
            <a:r>
              <a:rPr lang="fr-CA" sz="1600" dirty="0">
                <a:solidFill>
                  <a:srgbClr val="FA4098"/>
                </a:solidFill>
              </a:rPr>
              <a:t>admin</a:t>
            </a:r>
            <a:r>
              <a:rPr lang="fr-CA" sz="1600" dirty="0">
                <a:solidFill>
                  <a:srgbClr val="73B3D1"/>
                </a:solidFill>
              </a:rPr>
              <a:t> ».</a:t>
            </a:r>
            <a:endParaRPr lang="fr-CA" sz="1600" dirty="0">
              <a:solidFill>
                <a:srgbClr val="FA4098"/>
              </a:solidFill>
            </a:endParaRPr>
          </a:p>
        </p:txBody>
      </p:sp>
    </p:spTree>
    <p:extLst>
      <p:ext uri="{BB962C8B-B14F-4D97-AF65-F5344CB8AC3E}">
        <p14:creationId xmlns:p14="http://schemas.microsoft.com/office/powerpoint/2010/main" val="256529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a:xfrm>
            <a:off x="6185461" y="2177624"/>
            <a:ext cx="5463214" cy="3599316"/>
          </a:xfrm>
        </p:spPr>
        <p:txBody>
          <a:bodyPr/>
          <a:lstStyle/>
          <a:p>
            <a:r>
              <a:rPr lang="fr-CA" dirty="0"/>
              <a:t>Créer un rôle </a:t>
            </a:r>
            <a:r>
              <a:rPr lang="en-CA" dirty="0"/>
              <a:t>👶</a:t>
            </a:r>
            <a:endParaRPr lang="fr-CA" dirty="0"/>
          </a:p>
          <a:p>
            <a:pPr lvl="2"/>
            <a:r>
              <a:rPr lang="fr-CA" dirty="0"/>
              <a:t> Une fois cette méthode complétée, il faut l’appeler dans la méthode </a:t>
            </a:r>
            <a:r>
              <a:rPr lang="fr-CA" dirty="0">
                <a:solidFill>
                  <a:srgbClr val="FA4098"/>
                </a:solidFill>
              </a:rPr>
              <a:t>.Configure() </a:t>
            </a:r>
            <a:r>
              <a:rPr lang="fr-CA" dirty="0"/>
              <a:t>de </a:t>
            </a:r>
            <a:r>
              <a:rPr lang="fr-CA" dirty="0">
                <a:solidFill>
                  <a:srgbClr val="FA4098"/>
                </a:solidFill>
              </a:rPr>
              <a:t>Startup.cs</a:t>
            </a:r>
          </a:p>
          <a:p>
            <a:pPr lvl="1"/>
            <a:endParaRPr lang="fr-CA" dirty="0"/>
          </a:p>
        </p:txBody>
      </p:sp>
      <p:pic>
        <p:nvPicPr>
          <p:cNvPr id="5" name="Image 4">
            <a:extLst>
              <a:ext uri="{FF2B5EF4-FFF2-40B4-BE49-F238E27FC236}">
                <a16:creationId xmlns:a16="http://schemas.microsoft.com/office/drawing/2014/main" id="{326B3138-841E-4B83-A465-0E6E125F14EA}"/>
              </a:ext>
            </a:extLst>
          </p:cNvPr>
          <p:cNvPicPr>
            <a:picLocks noChangeAspect="1"/>
          </p:cNvPicPr>
          <p:nvPr/>
        </p:nvPicPr>
        <p:blipFill>
          <a:blip r:embed="rId2"/>
          <a:stretch>
            <a:fillRect/>
          </a:stretch>
        </p:blipFill>
        <p:spPr>
          <a:xfrm>
            <a:off x="445554" y="2673296"/>
            <a:ext cx="6570942" cy="3759577"/>
          </a:xfrm>
          <a:prstGeom prst="rect">
            <a:avLst/>
          </a:prstGeom>
          <a:ln w="28575">
            <a:solidFill>
              <a:srgbClr val="73B3D1"/>
            </a:solidFill>
          </a:ln>
        </p:spPr>
      </p:pic>
      <p:cxnSp>
        <p:nvCxnSpPr>
          <p:cNvPr id="7" name="Connecteur droit avec flèche 6">
            <a:extLst>
              <a:ext uri="{FF2B5EF4-FFF2-40B4-BE49-F238E27FC236}">
                <a16:creationId xmlns:a16="http://schemas.microsoft.com/office/drawing/2014/main" id="{055EE377-B3A8-4B09-8FF2-1E7E0B177986}"/>
              </a:ext>
            </a:extLst>
          </p:cNvPr>
          <p:cNvCxnSpPr/>
          <p:nvPr/>
        </p:nvCxnSpPr>
        <p:spPr>
          <a:xfrm flipH="1" flipV="1">
            <a:off x="6079850" y="2926080"/>
            <a:ext cx="558694" cy="359664"/>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B848733E-6653-4CBA-8F5F-241A1BEAE3B7}"/>
              </a:ext>
            </a:extLst>
          </p:cNvPr>
          <p:cNvCxnSpPr>
            <a:cxnSpLocks/>
          </p:cNvCxnSpPr>
          <p:nvPr/>
        </p:nvCxnSpPr>
        <p:spPr>
          <a:xfrm flipH="1">
            <a:off x="2649782" y="5491020"/>
            <a:ext cx="898363"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B1CE965C-18B8-48E6-862F-E1E98B1E8E69}"/>
              </a:ext>
            </a:extLst>
          </p:cNvPr>
          <p:cNvCxnSpPr>
            <a:cxnSpLocks/>
          </p:cNvCxnSpPr>
          <p:nvPr/>
        </p:nvCxnSpPr>
        <p:spPr>
          <a:xfrm flipH="1">
            <a:off x="2381558" y="4924092"/>
            <a:ext cx="898363"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1E16FBA5-006F-497A-BC8F-BC2314A3F861}"/>
              </a:ext>
            </a:extLst>
          </p:cNvPr>
          <p:cNvCxnSpPr>
            <a:cxnSpLocks/>
          </p:cNvCxnSpPr>
          <p:nvPr/>
        </p:nvCxnSpPr>
        <p:spPr>
          <a:xfrm flipH="1">
            <a:off x="2275948" y="5210604"/>
            <a:ext cx="898363"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CD5945D-CE40-4BE5-9103-F3600C40D6AF}"/>
              </a:ext>
            </a:extLst>
          </p:cNvPr>
          <p:cNvSpPr txBox="1"/>
          <p:nvPr/>
        </p:nvSpPr>
        <p:spPr>
          <a:xfrm>
            <a:off x="6079850" y="4643800"/>
            <a:ext cx="4530617" cy="584775"/>
          </a:xfrm>
          <a:prstGeom prst="rect">
            <a:avLst/>
          </a:prstGeom>
          <a:solidFill>
            <a:srgbClr val="FFFFFF"/>
          </a:solidFill>
          <a:ln w="28575">
            <a:solidFill>
              <a:srgbClr val="73B3D1"/>
            </a:solidFill>
          </a:ln>
        </p:spPr>
        <p:txBody>
          <a:bodyPr wrap="square" rtlCol="0">
            <a:spAutoFit/>
          </a:bodyPr>
          <a:lstStyle/>
          <a:p>
            <a:r>
              <a:rPr lang="fr-CA" sz="1600" dirty="0">
                <a:solidFill>
                  <a:srgbClr val="73B3D1"/>
                </a:solidFill>
              </a:rPr>
              <a:t>Assurez-vous que tout ce qui est pointé par une flèche soit présent dans votre méthode </a:t>
            </a:r>
            <a:r>
              <a:rPr lang="fr-CA" sz="1600" dirty="0">
                <a:solidFill>
                  <a:srgbClr val="FA4098"/>
                </a:solidFill>
              </a:rPr>
              <a:t>Configure() </a:t>
            </a:r>
            <a:r>
              <a:rPr lang="fr-CA" sz="1600" dirty="0">
                <a:solidFill>
                  <a:srgbClr val="73B3D1"/>
                </a:solidFill>
              </a:rPr>
              <a:t>!</a:t>
            </a:r>
            <a:endParaRPr lang="fr-CA" sz="1600" dirty="0">
              <a:solidFill>
                <a:srgbClr val="FA4098"/>
              </a:solidFill>
            </a:endParaRPr>
          </a:p>
        </p:txBody>
      </p:sp>
    </p:spTree>
    <p:extLst>
      <p:ext uri="{BB962C8B-B14F-4D97-AF65-F5344CB8AC3E}">
        <p14:creationId xmlns:p14="http://schemas.microsoft.com/office/powerpoint/2010/main" val="424382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p:txBody>
          <a:bodyPr/>
          <a:lstStyle/>
          <a:p>
            <a:r>
              <a:rPr lang="fr-CA" dirty="0"/>
              <a:t>Assigner un rôle à un utilisateur </a:t>
            </a:r>
            <a:r>
              <a:rPr lang="en-CA" dirty="0"/>
              <a:t>📝</a:t>
            </a:r>
            <a:endParaRPr lang="fr-CA" dirty="0"/>
          </a:p>
          <a:p>
            <a:pPr lvl="1"/>
            <a:r>
              <a:rPr lang="fr-CA" dirty="0"/>
              <a:t> Dans le contrôleur et l’action de votre choix.</a:t>
            </a:r>
          </a:p>
          <a:p>
            <a:pPr lvl="1"/>
            <a:endParaRPr lang="fr-CA" dirty="0"/>
          </a:p>
          <a:p>
            <a:pPr lvl="1"/>
            <a:endParaRPr lang="fr-CA" dirty="0"/>
          </a:p>
          <a:p>
            <a:pPr lvl="1"/>
            <a:endParaRPr lang="fr-CA" dirty="0"/>
          </a:p>
          <a:p>
            <a:pPr lvl="1"/>
            <a:r>
              <a:rPr lang="fr-CA" dirty="0"/>
              <a:t> Assurez-vous que la classe dans laquelle se trouve cette instruction possède une </a:t>
            </a:r>
            <a:r>
              <a:rPr lang="fr-CA" dirty="0">
                <a:solidFill>
                  <a:srgbClr val="FA4098"/>
                </a:solidFill>
              </a:rPr>
              <a:t>injection</a:t>
            </a:r>
            <a:r>
              <a:rPr lang="fr-CA" dirty="0"/>
              <a:t> de </a:t>
            </a:r>
            <a:r>
              <a:rPr lang="fr-CA" dirty="0" err="1">
                <a:solidFill>
                  <a:srgbClr val="FA4098"/>
                </a:solidFill>
              </a:rPr>
              <a:t>UserManager</a:t>
            </a:r>
            <a:r>
              <a:rPr lang="fr-CA" dirty="0"/>
              <a:t> :</a:t>
            </a:r>
          </a:p>
        </p:txBody>
      </p:sp>
      <p:pic>
        <p:nvPicPr>
          <p:cNvPr id="5" name="Image 4">
            <a:extLst>
              <a:ext uri="{FF2B5EF4-FFF2-40B4-BE49-F238E27FC236}">
                <a16:creationId xmlns:a16="http://schemas.microsoft.com/office/drawing/2014/main" id="{286C7ED4-F3E7-42A2-B5C8-FB6013D9A7CE}"/>
              </a:ext>
            </a:extLst>
          </p:cNvPr>
          <p:cNvPicPr>
            <a:picLocks noChangeAspect="1"/>
          </p:cNvPicPr>
          <p:nvPr/>
        </p:nvPicPr>
        <p:blipFill>
          <a:blip r:embed="rId2"/>
          <a:stretch>
            <a:fillRect/>
          </a:stretch>
        </p:blipFill>
        <p:spPr>
          <a:xfrm>
            <a:off x="3641998" y="3429000"/>
            <a:ext cx="5182323" cy="419158"/>
          </a:xfrm>
          <a:prstGeom prst="rect">
            <a:avLst/>
          </a:prstGeom>
          <a:ln w="28575">
            <a:solidFill>
              <a:srgbClr val="73B3D1"/>
            </a:solidFill>
          </a:ln>
        </p:spPr>
      </p:pic>
      <p:cxnSp>
        <p:nvCxnSpPr>
          <p:cNvPr id="7" name="Connecteur droit avec flèche 6">
            <a:extLst>
              <a:ext uri="{FF2B5EF4-FFF2-40B4-BE49-F238E27FC236}">
                <a16:creationId xmlns:a16="http://schemas.microsoft.com/office/drawing/2014/main" id="{9BA4797F-603B-4AE1-AA9B-BC2D30F91F37}"/>
              </a:ext>
            </a:extLst>
          </p:cNvPr>
          <p:cNvCxnSpPr>
            <a:cxnSpLocks/>
          </p:cNvCxnSpPr>
          <p:nvPr/>
        </p:nvCxnSpPr>
        <p:spPr>
          <a:xfrm flipH="1" flipV="1">
            <a:off x="8214360" y="3780593"/>
            <a:ext cx="1005840" cy="20993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662489C-5D45-4661-844E-6C450B2F2E27}"/>
              </a:ext>
            </a:extLst>
          </p:cNvPr>
          <p:cNvCxnSpPr>
            <a:cxnSpLocks/>
          </p:cNvCxnSpPr>
          <p:nvPr/>
        </p:nvCxnSpPr>
        <p:spPr>
          <a:xfrm flipH="1">
            <a:off x="7367016" y="2923970"/>
            <a:ext cx="353568" cy="62127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9FD74B9-20DA-439E-AE90-34C8ABE41566}"/>
              </a:ext>
            </a:extLst>
          </p:cNvPr>
          <p:cNvSpPr txBox="1"/>
          <p:nvPr/>
        </p:nvSpPr>
        <p:spPr>
          <a:xfrm>
            <a:off x="7100930" y="2256790"/>
            <a:ext cx="4530617" cy="584775"/>
          </a:xfrm>
          <a:prstGeom prst="rect">
            <a:avLst/>
          </a:prstGeom>
          <a:solidFill>
            <a:srgbClr val="FFFFFF"/>
          </a:solidFill>
          <a:ln w="28575">
            <a:solidFill>
              <a:srgbClr val="73B3D1"/>
            </a:solidFill>
          </a:ln>
        </p:spPr>
        <p:txBody>
          <a:bodyPr wrap="square" rtlCol="0">
            <a:spAutoFit/>
          </a:bodyPr>
          <a:lstStyle/>
          <a:p>
            <a:r>
              <a:rPr lang="fr-CA" sz="1600" dirty="0">
                <a:solidFill>
                  <a:srgbClr val="73B3D1"/>
                </a:solidFill>
              </a:rPr>
              <a:t>Le type de ce paramètre doit être votre </a:t>
            </a:r>
            <a:r>
              <a:rPr lang="fr-CA" sz="1600" dirty="0">
                <a:solidFill>
                  <a:srgbClr val="FA4098"/>
                </a:solidFill>
              </a:rPr>
              <a:t>Model utilisateur</a:t>
            </a:r>
            <a:r>
              <a:rPr lang="fr-CA" sz="1600" dirty="0">
                <a:solidFill>
                  <a:srgbClr val="73B3D1"/>
                </a:solidFill>
              </a:rPr>
              <a:t> héritant de </a:t>
            </a:r>
            <a:r>
              <a:rPr lang="fr-CA" sz="1600" dirty="0">
                <a:solidFill>
                  <a:srgbClr val="FA4098"/>
                </a:solidFill>
              </a:rPr>
              <a:t>IdentityUser</a:t>
            </a:r>
            <a:r>
              <a:rPr lang="fr-CA" sz="1600" dirty="0">
                <a:solidFill>
                  <a:srgbClr val="73B3D1"/>
                </a:solidFill>
              </a:rPr>
              <a:t>.</a:t>
            </a:r>
          </a:p>
        </p:txBody>
      </p:sp>
      <p:sp>
        <p:nvSpPr>
          <p:cNvPr id="11" name="ZoneTexte 10">
            <a:extLst>
              <a:ext uri="{FF2B5EF4-FFF2-40B4-BE49-F238E27FC236}">
                <a16:creationId xmlns:a16="http://schemas.microsoft.com/office/drawing/2014/main" id="{9F94FF6D-BBDA-4729-B8C9-78C6E03981D9}"/>
              </a:ext>
            </a:extLst>
          </p:cNvPr>
          <p:cNvSpPr txBox="1"/>
          <p:nvPr/>
        </p:nvSpPr>
        <p:spPr>
          <a:xfrm>
            <a:off x="9281160" y="3241984"/>
            <a:ext cx="2749258" cy="1077218"/>
          </a:xfrm>
          <a:prstGeom prst="rect">
            <a:avLst/>
          </a:prstGeom>
          <a:solidFill>
            <a:srgbClr val="FFFFFF"/>
          </a:solidFill>
          <a:ln w="28575">
            <a:solidFill>
              <a:srgbClr val="73B3D1"/>
            </a:solidFill>
          </a:ln>
        </p:spPr>
        <p:txBody>
          <a:bodyPr wrap="square" rtlCol="0">
            <a:spAutoFit/>
          </a:bodyPr>
          <a:lstStyle/>
          <a:p>
            <a:r>
              <a:rPr lang="fr-CA" sz="1600" dirty="0">
                <a:solidFill>
                  <a:srgbClr val="73B3D1"/>
                </a:solidFill>
              </a:rPr>
              <a:t>Cette chaîne de caractères correspond au nom d’un </a:t>
            </a:r>
            <a:r>
              <a:rPr lang="fr-CA" sz="1600" dirty="0">
                <a:solidFill>
                  <a:srgbClr val="FA4098"/>
                </a:solidFill>
              </a:rPr>
              <a:t>rôle</a:t>
            </a:r>
            <a:r>
              <a:rPr lang="fr-CA" sz="1600" dirty="0">
                <a:solidFill>
                  <a:srgbClr val="73B3D1"/>
                </a:solidFill>
              </a:rPr>
              <a:t> que vous avez créé dans </a:t>
            </a:r>
            <a:r>
              <a:rPr lang="fr-CA" sz="1600" dirty="0">
                <a:solidFill>
                  <a:srgbClr val="FA4098"/>
                </a:solidFill>
              </a:rPr>
              <a:t>Startup.cs</a:t>
            </a:r>
            <a:r>
              <a:rPr lang="fr-CA" sz="1600" dirty="0">
                <a:solidFill>
                  <a:srgbClr val="73B3D1"/>
                </a:solidFill>
              </a:rPr>
              <a:t>. </a:t>
            </a:r>
          </a:p>
        </p:txBody>
      </p:sp>
      <p:pic>
        <p:nvPicPr>
          <p:cNvPr id="13" name="Image 12">
            <a:extLst>
              <a:ext uri="{FF2B5EF4-FFF2-40B4-BE49-F238E27FC236}">
                <a16:creationId xmlns:a16="http://schemas.microsoft.com/office/drawing/2014/main" id="{8A413BC8-5DE8-44C0-88C4-FD0B4DAE47A4}"/>
              </a:ext>
            </a:extLst>
          </p:cNvPr>
          <p:cNvPicPr>
            <a:picLocks noChangeAspect="1"/>
          </p:cNvPicPr>
          <p:nvPr/>
        </p:nvPicPr>
        <p:blipFill>
          <a:blip r:embed="rId3"/>
          <a:stretch>
            <a:fillRect/>
          </a:stretch>
        </p:blipFill>
        <p:spPr>
          <a:xfrm>
            <a:off x="2895152" y="4714015"/>
            <a:ext cx="6401693" cy="2000529"/>
          </a:xfrm>
          <a:prstGeom prst="rect">
            <a:avLst/>
          </a:prstGeom>
          <a:ln w="28575">
            <a:solidFill>
              <a:srgbClr val="73B3D1"/>
            </a:solidFill>
          </a:ln>
        </p:spPr>
      </p:pic>
    </p:spTree>
    <p:extLst>
      <p:ext uri="{BB962C8B-B14F-4D97-AF65-F5344CB8AC3E}">
        <p14:creationId xmlns:p14="http://schemas.microsoft.com/office/powerpoint/2010/main" val="295964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a:xfrm>
            <a:off x="975360" y="1933787"/>
            <a:ext cx="10356722" cy="3599316"/>
          </a:xfrm>
        </p:spPr>
        <p:txBody>
          <a:bodyPr/>
          <a:lstStyle/>
          <a:p>
            <a:r>
              <a:rPr lang="fr-CA" dirty="0"/>
              <a:t>Spécifier le(s) </a:t>
            </a:r>
            <a:r>
              <a:rPr lang="fr-CA" dirty="0">
                <a:solidFill>
                  <a:srgbClr val="FA4098"/>
                </a:solidFill>
              </a:rPr>
              <a:t>rôle(s) </a:t>
            </a:r>
            <a:r>
              <a:rPr lang="fr-CA" dirty="0"/>
              <a:t>de l’utilisateur dans son </a:t>
            </a:r>
            <a:r>
              <a:rPr lang="fr-CA" dirty="0" err="1">
                <a:solidFill>
                  <a:srgbClr val="FA4098"/>
                </a:solidFill>
              </a:rPr>
              <a:t>token</a:t>
            </a:r>
            <a:r>
              <a:rPr lang="fr-CA" dirty="0"/>
              <a:t> lors de la connexion </a:t>
            </a:r>
            <a:r>
              <a:rPr lang="en-CA" dirty="0"/>
              <a:t>🎟</a:t>
            </a:r>
            <a:endParaRPr lang="fr-CA" dirty="0"/>
          </a:p>
        </p:txBody>
      </p:sp>
      <p:pic>
        <p:nvPicPr>
          <p:cNvPr id="5" name="Image 4">
            <a:extLst>
              <a:ext uri="{FF2B5EF4-FFF2-40B4-BE49-F238E27FC236}">
                <a16:creationId xmlns:a16="http://schemas.microsoft.com/office/drawing/2014/main" id="{A06F0655-E3B3-4770-97AC-E518A16AF4BE}"/>
              </a:ext>
            </a:extLst>
          </p:cNvPr>
          <p:cNvPicPr>
            <a:picLocks noChangeAspect="1"/>
          </p:cNvPicPr>
          <p:nvPr/>
        </p:nvPicPr>
        <p:blipFill>
          <a:blip r:embed="rId2"/>
          <a:stretch>
            <a:fillRect/>
          </a:stretch>
        </p:blipFill>
        <p:spPr>
          <a:xfrm>
            <a:off x="975360" y="2644881"/>
            <a:ext cx="7228770" cy="4031537"/>
          </a:xfrm>
          <a:prstGeom prst="rect">
            <a:avLst/>
          </a:prstGeom>
          <a:ln w="28575">
            <a:solidFill>
              <a:srgbClr val="73B3D1"/>
            </a:solidFill>
          </a:ln>
        </p:spPr>
      </p:pic>
      <p:sp>
        <p:nvSpPr>
          <p:cNvPr id="6" name="Rectangle 5">
            <a:extLst>
              <a:ext uri="{FF2B5EF4-FFF2-40B4-BE49-F238E27FC236}">
                <a16:creationId xmlns:a16="http://schemas.microsoft.com/office/drawing/2014/main" id="{4178139C-2D53-4297-93E5-ADE4C1E78939}"/>
              </a:ext>
            </a:extLst>
          </p:cNvPr>
          <p:cNvSpPr/>
          <p:nvPr/>
        </p:nvSpPr>
        <p:spPr>
          <a:xfrm>
            <a:off x="1548384" y="3243072"/>
            <a:ext cx="4413504" cy="1213104"/>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09C0D77A-DFF1-41F1-BA7D-32C6DCBC7DDF}"/>
              </a:ext>
            </a:extLst>
          </p:cNvPr>
          <p:cNvSpPr/>
          <p:nvPr/>
        </p:nvSpPr>
        <p:spPr>
          <a:xfrm>
            <a:off x="1798320" y="5082455"/>
            <a:ext cx="1456944" cy="178393"/>
          </a:xfrm>
          <a:prstGeom prst="rect">
            <a:avLst/>
          </a:prstGeom>
          <a:noFill/>
          <a:ln>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8" name="ZoneTexte 7">
            <a:extLst>
              <a:ext uri="{FF2B5EF4-FFF2-40B4-BE49-F238E27FC236}">
                <a16:creationId xmlns:a16="http://schemas.microsoft.com/office/drawing/2014/main" id="{ACFFFF92-3E10-4C1C-9139-F405283AA6E6}"/>
              </a:ext>
            </a:extLst>
          </p:cNvPr>
          <p:cNvSpPr txBox="1"/>
          <p:nvPr/>
        </p:nvSpPr>
        <p:spPr>
          <a:xfrm>
            <a:off x="6937248" y="3733445"/>
            <a:ext cx="4108704" cy="1323439"/>
          </a:xfrm>
          <a:prstGeom prst="rect">
            <a:avLst/>
          </a:prstGeom>
          <a:solidFill>
            <a:srgbClr val="FFFFFF"/>
          </a:solidFill>
          <a:ln w="28575">
            <a:solidFill>
              <a:srgbClr val="73B3D1"/>
            </a:solidFill>
          </a:ln>
        </p:spPr>
        <p:txBody>
          <a:bodyPr wrap="square" rtlCol="0">
            <a:spAutoFit/>
          </a:bodyPr>
          <a:lstStyle/>
          <a:p>
            <a:r>
              <a:rPr lang="fr-CA" sz="1600" dirty="0">
                <a:solidFill>
                  <a:srgbClr val="73B3D1"/>
                </a:solidFill>
              </a:rPr>
              <a:t>Bonne nouvelle ! </a:t>
            </a:r>
            <a:r>
              <a:rPr lang="en-CA" sz="1600" dirty="0">
                <a:solidFill>
                  <a:srgbClr val="73B3D1"/>
                </a:solidFill>
              </a:rPr>
              <a:t>🥳 </a:t>
            </a:r>
            <a:r>
              <a:rPr lang="fr-CA" sz="1600" dirty="0">
                <a:solidFill>
                  <a:srgbClr val="73B3D1"/>
                </a:solidFill>
              </a:rPr>
              <a:t>C’est déjà comme ça que nous implémentions notre méthode </a:t>
            </a:r>
            <a:r>
              <a:rPr lang="fr-CA" sz="1600" dirty="0">
                <a:solidFill>
                  <a:srgbClr val="FA4098"/>
                </a:solidFill>
              </a:rPr>
              <a:t>Login() </a:t>
            </a:r>
            <a:r>
              <a:rPr lang="fr-CA" sz="1600" dirty="0">
                <a:solidFill>
                  <a:srgbClr val="73B3D1"/>
                </a:solidFill>
              </a:rPr>
              <a:t>dans les cours précédents. Normalement, si cette méthode est déjà dans votre projet, il n’y a </a:t>
            </a:r>
            <a:r>
              <a:rPr lang="fr-CA" sz="1600" b="1" dirty="0">
                <a:solidFill>
                  <a:srgbClr val="73B3D1"/>
                </a:solidFill>
              </a:rPr>
              <a:t>rien à changer</a:t>
            </a:r>
            <a:r>
              <a:rPr lang="fr-CA" sz="1600" dirty="0">
                <a:solidFill>
                  <a:srgbClr val="73B3D1"/>
                </a:solidFill>
              </a:rPr>
              <a:t>.</a:t>
            </a:r>
          </a:p>
        </p:txBody>
      </p:sp>
    </p:spTree>
    <p:extLst>
      <p:ext uri="{BB962C8B-B14F-4D97-AF65-F5344CB8AC3E}">
        <p14:creationId xmlns:p14="http://schemas.microsoft.com/office/powerpoint/2010/main" val="120078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421A1A9-F94A-45A0-9511-DEE69FA9597A}"/>
              </a:ext>
            </a:extLst>
          </p:cNvPr>
          <p:cNvSpPr>
            <a:spLocks noGrp="1"/>
          </p:cNvSpPr>
          <p:nvPr>
            <p:ph type="title"/>
          </p:nvPr>
        </p:nvSpPr>
        <p:spPr/>
        <p:txBody>
          <a:bodyPr/>
          <a:lstStyle/>
          <a:p>
            <a:r>
              <a:rPr lang="fr-CA" dirty="0"/>
              <a:t>Rôles</a:t>
            </a:r>
          </a:p>
        </p:txBody>
      </p:sp>
      <p:sp>
        <p:nvSpPr>
          <p:cNvPr id="2" name="Espace réservé du contenu 1">
            <a:extLst>
              <a:ext uri="{FF2B5EF4-FFF2-40B4-BE49-F238E27FC236}">
                <a16:creationId xmlns:a16="http://schemas.microsoft.com/office/drawing/2014/main" id="{DD123D90-EBF9-4C6D-B1C4-5D6F5EA0D48E}"/>
              </a:ext>
            </a:extLst>
          </p:cNvPr>
          <p:cNvSpPr>
            <a:spLocks noGrp="1"/>
          </p:cNvSpPr>
          <p:nvPr>
            <p:ph idx="1"/>
          </p:nvPr>
        </p:nvSpPr>
        <p:spPr>
          <a:xfrm>
            <a:off x="658830" y="1960592"/>
            <a:ext cx="9613861" cy="3599316"/>
          </a:xfrm>
        </p:spPr>
        <p:txBody>
          <a:bodyPr/>
          <a:lstStyle/>
          <a:p>
            <a:r>
              <a:rPr lang="fr-CA" dirty="0"/>
              <a:t> Exploiter l’autorisation par rôle</a:t>
            </a:r>
          </a:p>
          <a:p>
            <a:pPr lvl="1"/>
            <a:r>
              <a:rPr lang="fr-CA" dirty="0"/>
              <a:t> Pour limiter l’usage d’une action (donc d’une requête) à certains rôles, on utilise l’annotation [</a:t>
            </a:r>
            <a:r>
              <a:rPr lang="fr-CA" dirty="0" err="1"/>
              <a:t>Authorize</a:t>
            </a:r>
            <a:r>
              <a:rPr lang="fr-CA" dirty="0"/>
              <a:t>(</a:t>
            </a:r>
            <a:r>
              <a:rPr lang="fr-CA" dirty="0" err="1">
                <a:solidFill>
                  <a:srgbClr val="FA4098"/>
                </a:solidFill>
              </a:rPr>
              <a:t>Roles</a:t>
            </a:r>
            <a:r>
              <a:rPr lang="fr-CA" dirty="0">
                <a:solidFill>
                  <a:srgbClr val="FA4098"/>
                </a:solidFill>
              </a:rPr>
              <a:t> </a:t>
            </a:r>
            <a:r>
              <a:rPr lang="fr-CA" dirty="0"/>
              <a:t>= </a:t>
            </a:r>
            <a:r>
              <a:rPr lang="fr-CA" dirty="0">
                <a:solidFill>
                  <a:srgbClr val="FA4098"/>
                </a:solidFill>
              </a:rPr>
              <a:t>"..."</a:t>
            </a:r>
            <a:r>
              <a:rPr lang="fr-CA" dirty="0"/>
              <a:t>)]</a:t>
            </a:r>
          </a:p>
        </p:txBody>
      </p:sp>
      <p:pic>
        <p:nvPicPr>
          <p:cNvPr id="5" name="Image 4">
            <a:extLst>
              <a:ext uri="{FF2B5EF4-FFF2-40B4-BE49-F238E27FC236}">
                <a16:creationId xmlns:a16="http://schemas.microsoft.com/office/drawing/2014/main" id="{228F9A47-AE8D-46E4-B91F-3D286C9BCF14}"/>
              </a:ext>
            </a:extLst>
          </p:cNvPr>
          <p:cNvPicPr>
            <a:picLocks noChangeAspect="1"/>
          </p:cNvPicPr>
          <p:nvPr/>
        </p:nvPicPr>
        <p:blipFill>
          <a:blip r:embed="rId2"/>
          <a:stretch>
            <a:fillRect/>
          </a:stretch>
        </p:blipFill>
        <p:spPr>
          <a:xfrm>
            <a:off x="553082" y="2952352"/>
            <a:ext cx="4727873" cy="1186395"/>
          </a:xfrm>
          <a:prstGeom prst="rect">
            <a:avLst/>
          </a:prstGeom>
          <a:ln w="28575">
            <a:solidFill>
              <a:srgbClr val="73B3D1"/>
            </a:solidFill>
          </a:ln>
        </p:spPr>
      </p:pic>
      <p:sp>
        <p:nvSpPr>
          <p:cNvPr id="6" name="ZoneTexte 5">
            <a:extLst>
              <a:ext uri="{FF2B5EF4-FFF2-40B4-BE49-F238E27FC236}">
                <a16:creationId xmlns:a16="http://schemas.microsoft.com/office/drawing/2014/main" id="{5BACBBA9-2807-4316-9868-49C5F800F424}"/>
              </a:ext>
            </a:extLst>
          </p:cNvPr>
          <p:cNvSpPr txBox="1"/>
          <p:nvPr/>
        </p:nvSpPr>
        <p:spPr>
          <a:xfrm>
            <a:off x="520783" y="4138747"/>
            <a:ext cx="4831505" cy="584775"/>
          </a:xfrm>
          <a:prstGeom prst="rect">
            <a:avLst/>
          </a:prstGeom>
          <a:noFill/>
        </p:spPr>
        <p:txBody>
          <a:bodyPr wrap="square" rtlCol="0">
            <a:spAutoFit/>
          </a:bodyPr>
          <a:lstStyle/>
          <a:p>
            <a:r>
              <a:rPr lang="fr-CA" sz="1600" dirty="0">
                <a:solidFill>
                  <a:schemeClr val="bg1"/>
                </a:solidFill>
              </a:rPr>
              <a:t>Il faut posséder le rôle </a:t>
            </a:r>
            <a:r>
              <a:rPr lang="fr-CA" sz="1600" dirty="0">
                <a:solidFill>
                  <a:srgbClr val="FA4098"/>
                </a:solidFill>
              </a:rPr>
              <a:t>admin</a:t>
            </a:r>
            <a:r>
              <a:rPr lang="fr-CA" sz="1600" dirty="0">
                <a:solidFill>
                  <a:srgbClr val="73B3D1"/>
                </a:solidFill>
              </a:rPr>
              <a:t> </a:t>
            </a:r>
            <a:r>
              <a:rPr lang="fr-CA" sz="1600" dirty="0">
                <a:solidFill>
                  <a:schemeClr val="bg1"/>
                </a:solidFill>
              </a:rPr>
              <a:t>pour utiliser cette </a:t>
            </a:r>
            <a:r>
              <a:rPr lang="fr-CA" sz="1600" dirty="0">
                <a:solidFill>
                  <a:srgbClr val="73B3D1"/>
                </a:solidFill>
              </a:rPr>
              <a:t>action.</a:t>
            </a:r>
          </a:p>
        </p:txBody>
      </p:sp>
      <p:pic>
        <p:nvPicPr>
          <p:cNvPr id="8" name="Image 7">
            <a:extLst>
              <a:ext uri="{FF2B5EF4-FFF2-40B4-BE49-F238E27FC236}">
                <a16:creationId xmlns:a16="http://schemas.microsoft.com/office/drawing/2014/main" id="{6880C8BD-C13A-430E-87B4-52C27285BC08}"/>
              </a:ext>
            </a:extLst>
          </p:cNvPr>
          <p:cNvPicPr>
            <a:picLocks noChangeAspect="1"/>
          </p:cNvPicPr>
          <p:nvPr/>
        </p:nvPicPr>
        <p:blipFill>
          <a:blip r:embed="rId3"/>
          <a:stretch>
            <a:fillRect/>
          </a:stretch>
        </p:blipFill>
        <p:spPr>
          <a:xfrm>
            <a:off x="553082" y="4897408"/>
            <a:ext cx="4727873" cy="1168486"/>
          </a:xfrm>
          <a:prstGeom prst="rect">
            <a:avLst/>
          </a:prstGeom>
          <a:ln w="28575">
            <a:solidFill>
              <a:srgbClr val="73B3D1"/>
            </a:solidFill>
          </a:ln>
        </p:spPr>
      </p:pic>
      <p:sp>
        <p:nvSpPr>
          <p:cNvPr id="9" name="ZoneTexte 8">
            <a:extLst>
              <a:ext uri="{FF2B5EF4-FFF2-40B4-BE49-F238E27FC236}">
                <a16:creationId xmlns:a16="http://schemas.microsoft.com/office/drawing/2014/main" id="{31CB3C2E-70C0-4B1D-8D1B-456555797FAB}"/>
              </a:ext>
            </a:extLst>
          </p:cNvPr>
          <p:cNvSpPr txBox="1"/>
          <p:nvPr/>
        </p:nvSpPr>
        <p:spPr>
          <a:xfrm>
            <a:off x="449450" y="6063224"/>
            <a:ext cx="4831505" cy="584775"/>
          </a:xfrm>
          <a:prstGeom prst="rect">
            <a:avLst/>
          </a:prstGeom>
          <a:noFill/>
        </p:spPr>
        <p:txBody>
          <a:bodyPr wrap="square" rtlCol="0">
            <a:spAutoFit/>
          </a:bodyPr>
          <a:lstStyle/>
          <a:p>
            <a:r>
              <a:rPr lang="fr-CA" sz="1600" dirty="0">
                <a:solidFill>
                  <a:schemeClr val="bg1"/>
                </a:solidFill>
              </a:rPr>
              <a:t>Il faut posséder le rôle </a:t>
            </a:r>
            <a:r>
              <a:rPr lang="fr-CA" sz="1600" dirty="0">
                <a:solidFill>
                  <a:srgbClr val="FA4098"/>
                </a:solidFill>
              </a:rPr>
              <a:t>admin</a:t>
            </a:r>
            <a:r>
              <a:rPr lang="fr-CA" sz="1600" dirty="0">
                <a:solidFill>
                  <a:srgbClr val="73B3D1"/>
                </a:solidFill>
              </a:rPr>
              <a:t> </a:t>
            </a:r>
            <a:r>
              <a:rPr lang="fr-CA" sz="1600" dirty="0">
                <a:solidFill>
                  <a:schemeClr val="accent4"/>
                </a:solidFill>
              </a:rPr>
              <a:t>OU</a:t>
            </a:r>
            <a:r>
              <a:rPr lang="fr-CA" sz="1600" dirty="0">
                <a:solidFill>
                  <a:srgbClr val="73B3D1"/>
                </a:solidFill>
              </a:rPr>
              <a:t> </a:t>
            </a:r>
            <a:r>
              <a:rPr lang="fr-CA" sz="1600" dirty="0" err="1">
                <a:solidFill>
                  <a:srgbClr val="FA4098"/>
                </a:solidFill>
              </a:rPr>
              <a:t>moderator</a:t>
            </a:r>
            <a:r>
              <a:rPr lang="fr-CA" sz="1600" dirty="0">
                <a:solidFill>
                  <a:srgbClr val="73B3D1"/>
                </a:solidFill>
              </a:rPr>
              <a:t> </a:t>
            </a:r>
            <a:r>
              <a:rPr lang="fr-CA" sz="1600" dirty="0">
                <a:solidFill>
                  <a:schemeClr val="bg1"/>
                </a:solidFill>
              </a:rPr>
              <a:t>pour utiliser cette action.</a:t>
            </a:r>
          </a:p>
        </p:txBody>
      </p:sp>
      <p:pic>
        <p:nvPicPr>
          <p:cNvPr id="11" name="Image 10">
            <a:extLst>
              <a:ext uri="{FF2B5EF4-FFF2-40B4-BE49-F238E27FC236}">
                <a16:creationId xmlns:a16="http://schemas.microsoft.com/office/drawing/2014/main" id="{B8712184-D594-48AC-9022-C9F5E48E0254}"/>
              </a:ext>
            </a:extLst>
          </p:cNvPr>
          <p:cNvPicPr>
            <a:picLocks noChangeAspect="1"/>
          </p:cNvPicPr>
          <p:nvPr/>
        </p:nvPicPr>
        <p:blipFill>
          <a:blip r:embed="rId4"/>
          <a:stretch>
            <a:fillRect/>
          </a:stretch>
        </p:blipFill>
        <p:spPr>
          <a:xfrm>
            <a:off x="6379309" y="3602736"/>
            <a:ext cx="4760580" cy="1375890"/>
          </a:xfrm>
          <a:prstGeom prst="rect">
            <a:avLst/>
          </a:prstGeom>
          <a:ln w="28575">
            <a:solidFill>
              <a:srgbClr val="73B3D1"/>
            </a:solidFill>
          </a:ln>
        </p:spPr>
      </p:pic>
      <p:sp>
        <p:nvSpPr>
          <p:cNvPr id="15" name="ZoneTexte 14">
            <a:extLst>
              <a:ext uri="{FF2B5EF4-FFF2-40B4-BE49-F238E27FC236}">
                <a16:creationId xmlns:a16="http://schemas.microsoft.com/office/drawing/2014/main" id="{40F5C446-73B4-4A82-B64C-7413B1890226}"/>
              </a:ext>
            </a:extLst>
          </p:cNvPr>
          <p:cNvSpPr txBox="1"/>
          <p:nvPr/>
        </p:nvSpPr>
        <p:spPr>
          <a:xfrm>
            <a:off x="6336501" y="5017313"/>
            <a:ext cx="4831505" cy="584775"/>
          </a:xfrm>
          <a:prstGeom prst="rect">
            <a:avLst/>
          </a:prstGeom>
          <a:noFill/>
        </p:spPr>
        <p:txBody>
          <a:bodyPr wrap="square" rtlCol="0">
            <a:spAutoFit/>
          </a:bodyPr>
          <a:lstStyle/>
          <a:p>
            <a:r>
              <a:rPr lang="fr-CA" sz="1600" dirty="0">
                <a:solidFill>
                  <a:schemeClr val="bg1"/>
                </a:solidFill>
              </a:rPr>
              <a:t>Il faut posséder le rôle </a:t>
            </a:r>
            <a:r>
              <a:rPr lang="fr-CA" sz="1600" dirty="0">
                <a:solidFill>
                  <a:srgbClr val="FA4098"/>
                </a:solidFill>
              </a:rPr>
              <a:t>admin</a:t>
            </a:r>
            <a:r>
              <a:rPr lang="fr-CA" sz="1600" dirty="0">
                <a:solidFill>
                  <a:srgbClr val="73B3D1"/>
                </a:solidFill>
              </a:rPr>
              <a:t> ET </a:t>
            </a:r>
            <a:r>
              <a:rPr lang="fr-CA" sz="1600" dirty="0" err="1">
                <a:solidFill>
                  <a:srgbClr val="FA4098"/>
                </a:solidFill>
              </a:rPr>
              <a:t>moderator</a:t>
            </a:r>
            <a:r>
              <a:rPr lang="fr-CA" sz="1600" dirty="0">
                <a:solidFill>
                  <a:srgbClr val="73B3D1"/>
                </a:solidFill>
              </a:rPr>
              <a:t> </a:t>
            </a:r>
            <a:r>
              <a:rPr lang="fr-CA" sz="1600" dirty="0">
                <a:solidFill>
                  <a:schemeClr val="bg1"/>
                </a:solidFill>
              </a:rPr>
              <a:t>pour utiliser cette action.</a:t>
            </a:r>
          </a:p>
        </p:txBody>
      </p:sp>
    </p:spTree>
    <p:extLst>
      <p:ext uri="{BB962C8B-B14F-4D97-AF65-F5344CB8AC3E}">
        <p14:creationId xmlns:p14="http://schemas.microsoft.com/office/powerpoint/2010/main" val="20093823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E8CCA7FB9EAE4D9797B5C1381037FC" ma:contentTypeVersion="2" ma:contentTypeDescription="Create a new document." ma:contentTypeScope="" ma:versionID="488c301343794aee985d26e5da922f4d">
  <xsd:schema xmlns:xsd="http://www.w3.org/2001/XMLSchema" xmlns:xs="http://www.w3.org/2001/XMLSchema" xmlns:p="http://schemas.microsoft.com/office/2006/metadata/properties" xmlns:ns2="83ab252c-4429-4d3c-b354-a26bac7f17c4" targetNamespace="http://schemas.microsoft.com/office/2006/metadata/properties" ma:root="true" ma:fieldsID="5e5467a819d5bddeb7102d86d2b3d11e" ns2:_="">
    <xsd:import namespace="83ab252c-4429-4d3c-b354-a26bac7f17c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ab252c-4429-4d3c-b354-a26bac7f17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BD4E3F-366D-4C21-B678-CD16BECA3845}">
  <ds:schemaRefs>
    <ds:schemaRef ds:uri="http://schemas.microsoft.com/office/2006/documentManagement/types"/>
    <ds:schemaRef ds:uri="http://schemas.microsoft.com/office/infopath/2007/PartnerControls"/>
    <ds:schemaRef ds:uri="http://purl.org/dc/elements/1.1/"/>
    <ds:schemaRef ds:uri="83ab252c-4429-4d3c-b354-a26bac7f17c4"/>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90F27A9-1D13-45C4-94DB-8A03E26B43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ab252c-4429-4d3c-b354-a26bac7f17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FC1EEA-B388-4EBC-805D-C0D321BA15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33471</TotalTime>
  <Words>2587</Words>
  <Application>Microsoft Office PowerPoint</Application>
  <PresentationFormat>Grand écran</PresentationFormat>
  <Paragraphs>253</Paragraphs>
  <Slides>36</Slides>
  <Notes>1</Notes>
  <HiddenSlides>0</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Berlin</vt:lpstr>
      <vt:lpstr>Séance 16</vt:lpstr>
      <vt:lpstr>Plan de la séance</vt:lpstr>
      <vt:lpstr>Rôles et droits d’accès</vt:lpstr>
      <vt:lpstr>Rôles</vt:lpstr>
      <vt:lpstr>Rôles</vt:lpstr>
      <vt:lpstr>Rôles</vt:lpstr>
      <vt:lpstr>Rôles</vt:lpstr>
      <vt:lpstr>Rôles</vt:lpstr>
      <vt:lpstr>Rôles</vt:lpstr>
      <vt:lpstr>Librairies JS</vt:lpstr>
      <vt:lpstr>Librairie JS</vt:lpstr>
      <vt:lpstr>Owl-Carousel</vt:lpstr>
      <vt:lpstr>Owl-Carousel</vt:lpstr>
      <vt:lpstr>Owl-Carousel</vt:lpstr>
      <vt:lpstr>Owl-Carousel</vt:lpstr>
      <vt:lpstr>Owl-Carousel</vt:lpstr>
      <vt:lpstr>Owl-Carousel</vt:lpstr>
      <vt:lpstr>Librairie JS</vt:lpstr>
      <vt:lpstr>Librairie JS</vt:lpstr>
      <vt:lpstr>Librairie JS</vt:lpstr>
      <vt:lpstr>Librairie JS</vt:lpstr>
      <vt:lpstr>Librairie JS</vt:lpstr>
      <vt:lpstr>Envoyer une image au client</vt:lpstr>
      <vt:lpstr>Envoyer une image au client</vt:lpstr>
      <vt:lpstr>Envoyer une image au client</vt:lpstr>
      <vt:lpstr>Envoyer une image au client</vt:lpstr>
      <vt:lpstr>Envoyer une image au client</vt:lpstr>
      <vt:lpstr>Envoyer une image au client</vt:lpstr>
      <vt:lpstr>Envoyer une image au client</vt:lpstr>
      <vt:lpstr>Envoyer une image au client</vt:lpstr>
      <vt:lpstr>Sous requêtes https</vt:lpstr>
      <vt:lpstr>Sous-requêtes HTTP</vt:lpstr>
      <vt:lpstr>Sous-requêtes HTTP</vt:lpstr>
      <vt:lpstr>Sous-requêtes HTTP</vt:lpstr>
      <vt:lpstr>Sous-requêtes HTTP</vt:lpstr>
      <vt:lpstr>Redirections (Bonus)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Turgeon Valérie</cp:lastModifiedBy>
  <cp:revision>8301</cp:revision>
  <dcterms:created xsi:type="dcterms:W3CDTF">2021-06-05T18:50:42Z</dcterms:created>
  <dcterms:modified xsi:type="dcterms:W3CDTF">2023-11-20T17:32:46Z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0x01010062E8CCA7FB9EAE4D9797B5C1381037FC</vt:lpwstr>
  </property>
</Properties>
</file>